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8229600" cx="14630400"/>
  <p:notesSz cx="8229600" cy="14630400"/>
  <p:embeddedFontLst>
    <p:embeddedFont>
      <p:font typeface="Public Sans"/>
      <p:regular r:id="rId15"/>
      <p:bold r:id="rId16"/>
      <p:italic r:id="rId17"/>
      <p:boldItalic r:id="rId18"/>
    </p:embeddedFont>
    <p:embeddedFont>
      <p:font typeface="Playfair Display SemiBold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3" roundtripDataSignature="AMtx7mjAPo28oZEQzhb5JvX1eDfZP92C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fairDisplaySemiBold-bold.fntdata"/><Relationship Id="rId11" Type="http://schemas.openxmlformats.org/officeDocument/2006/relationships/slide" Target="slides/slide7.xml"/><Relationship Id="rId22" Type="http://schemas.openxmlformats.org/officeDocument/2006/relationships/font" Target="fonts/PlayfairDisplaySemiBold-boldItalic.fntdata"/><Relationship Id="rId10" Type="http://schemas.openxmlformats.org/officeDocument/2006/relationships/slide" Target="slides/slide6.xml"/><Relationship Id="rId21" Type="http://schemas.openxmlformats.org/officeDocument/2006/relationships/font" Target="fonts/PlayfairDisplaySemiBold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PublicSans-regular.fntdata"/><Relationship Id="rId14" Type="http://schemas.openxmlformats.org/officeDocument/2006/relationships/slide" Target="slides/slide10.xml"/><Relationship Id="rId17" Type="http://schemas.openxmlformats.org/officeDocument/2006/relationships/font" Target="fonts/PublicSans-italic.fntdata"/><Relationship Id="rId16" Type="http://schemas.openxmlformats.org/officeDocument/2006/relationships/font" Target="fonts/PublicSans-bold.fntdata"/><Relationship Id="rId5" Type="http://schemas.openxmlformats.org/officeDocument/2006/relationships/slide" Target="slides/slide1.xml"/><Relationship Id="rId19" Type="http://schemas.openxmlformats.org/officeDocument/2006/relationships/font" Target="fonts/PlayfairDisplaySemiBold-regular.fntdata"/><Relationship Id="rId6" Type="http://schemas.openxmlformats.org/officeDocument/2006/relationships/slide" Target="slides/slide2.xml"/><Relationship Id="rId18" Type="http://schemas.openxmlformats.org/officeDocument/2006/relationships/font" Target="fonts/PublicSans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/>
              <a:t>‹#›</a:t>
            </a:fld>
            <a:endParaRPr b="0" i="0" sz="1200" u="none" cap="none" strike="noStrike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" name="Google Shape;5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8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1" name="Google Shape;11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3" name="Google Shape;13;p1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 master">
  <p:cSld name="Slide 10 mast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7" name="Google Shape;47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2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9" name="Google Shape;49;p2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5" name="Google Shape;1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7" name="Google Shape;17;p1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9" name="Google Shape;19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1" name="Google Shape;21;p1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3" name="Google Shape;2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5" name="Google Shape;25;p1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7" name="Google Shape;27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9" name="Google Shape;29;p1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1" name="Google Shape;3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3" name="Google Shape;33;p1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5" name="Google Shape;35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7" name="Google Shape;37;p1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 master">
  <p:cSld name="Slide 8 mast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9" name="Google Shape;39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1" name="Google Shape;41;p1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 master">
  <p:cSld name="Slide 9 mast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3" name="Google Shape;4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2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5" name="Google Shape;45;p2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11.png"/><Relationship Id="rId7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18.png"/><Relationship Id="rId6" Type="http://schemas.openxmlformats.org/officeDocument/2006/relationships/image" Target="../media/image21.png"/><Relationship Id="rId7" Type="http://schemas.openxmlformats.org/officeDocument/2006/relationships/image" Target="../media/image25.png"/><Relationship Id="rId8" Type="http://schemas.openxmlformats.org/officeDocument/2006/relationships/image" Target="../media/image3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9.png"/><Relationship Id="rId4" Type="http://schemas.openxmlformats.org/officeDocument/2006/relationships/image" Target="../media/image31.png"/><Relationship Id="rId5" Type="http://schemas.openxmlformats.org/officeDocument/2006/relationships/image" Target="../media/image33.png"/><Relationship Id="rId6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Relationship Id="rId5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6" name="Google Shape;5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03504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"/>
          <p:cNvSpPr/>
          <p:nvPr/>
        </p:nvSpPr>
        <p:spPr>
          <a:xfrm>
            <a:off x="6280190" y="1708071"/>
            <a:ext cx="7556421" cy="1240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58"/>
              </a:lnSpc>
              <a:spcBef>
                <a:spcPts val="0"/>
              </a:spcBef>
              <a:spcAft>
                <a:spcPts val="0"/>
              </a:spcAft>
              <a:buClr>
                <a:srgbClr val="4B6981"/>
              </a:buClr>
              <a:buSzPts val="3900"/>
              <a:buFont typeface="Playfair Display SemiBold"/>
              <a:buNone/>
            </a:pPr>
            <a:r>
              <a:rPr b="1" i="0" lang="en-US" sz="3900" u="none" cap="none" strike="noStrike">
                <a:solidFill>
                  <a:srgbClr val="4B698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Математика на службе Победы: Задачи военных лет</a:t>
            </a:r>
            <a:endParaRPr b="0" i="0" sz="3900" u="none" cap="none" strike="noStrike"/>
          </a:p>
        </p:txBody>
      </p:sp>
      <p:sp>
        <p:nvSpPr>
          <p:cNvPr id="58" name="Google Shape;58;p1"/>
          <p:cNvSpPr/>
          <p:nvPr/>
        </p:nvSpPr>
        <p:spPr>
          <a:xfrm>
            <a:off x="6280190" y="3245882"/>
            <a:ext cx="7556421" cy="9526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B05B5C"/>
              </a:buClr>
              <a:buSzPts val="1550"/>
              <a:buFont typeface="Public Sans"/>
              <a:buNone/>
            </a:pPr>
            <a:r>
              <a:rPr b="0" i="0" lang="en-US" sz="1550" u="none" cap="none" strike="noStrike">
                <a:solidFill>
                  <a:srgbClr val="B05B5C"/>
                </a:solidFill>
                <a:latin typeface="Public Sans"/>
                <a:ea typeface="Public Sans"/>
                <a:cs typeface="Public Sans"/>
                <a:sym typeface="Public Sans"/>
              </a:rPr>
              <a:t>Разработка урока по математике для 6 класса</a:t>
            </a:r>
            <a:r>
              <a:rPr b="0" i="0" lang="en-US" sz="15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(возможно адаптирован для 5–7 классов), посвященного вкладу математиков в победу в Великой Отечественной войне.</a:t>
            </a:r>
            <a:endParaRPr b="0" i="0" sz="1550" u="none" cap="none" strike="noStrike"/>
          </a:p>
        </p:txBody>
      </p:sp>
      <p:sp>
        <p:nvSpPr>
          <p:cNvPr id="59" name="Google Shape;59;p1"/>
          <p:cNvSpPr/>
          <p:nvPr/>
        </p:nvSpPr>
        <p:spPr>
          <a:xfrm>
            <a:off x="6577846" y="4644985"/>
            <a:ext cx="7258764" cy="317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550"/>
              <a:buFont typeface="Public Sans"/>
              <a:buNone/>
            </a:pPr>
            <a:r>
              <a:rPr b="1" i="0" lang="en-US" sz="15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Тема урока:</a:t>
            </a:r>
            <a:r>
              <a:rPr b="0" i="0" lang="en-US" sz="15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«Математика на службе Победы: задачи военных лет»</a:t>
            </a:r>
            <a:endParaRPr b="0" i="0" sz="1550" u="none" cap="none" strike="noStrike"/>
          </a:p>
        </p:txBody>
      </p:sp>
      <p:sp>
        <p:nvSpPr>
          <p:cNvPr id="60" name="Google Shape;60;p1"/>
          <p:cNvSpPr/>
          <p:nvPr/>
        </p:nvSpPr>
        <p:spPr>
          <a:xfrm>
            <a:off x="6577846" y="5185767"/>
            <a:ext cx="7258764" cy="635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550"/>
              <a:buFont typeface="Public Sans"/>
              <a:buNone/>
            </a:pPr>
            <a:r>
              <a:rPr b="1" i="0" lang="en-US" sz="15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Тип урока:</a:t>
            </a:r>
            <a:r>
              <a:rPr b="0" i="0" lang="en-US" sz="15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Урок обобщения и систематизации знаний с элементами проектной и исследовательской деятельности.</a:t>
            </a:r>
            <a:endParaRPr b="0" i="0" sz="1550" u="none" cap="none" strike="noStrike"/>
          </a:p>
        </p:txBody>
      </p:sp>
      <p:sp>
        <p:nvSpPr>
          <p:cNvPr id="61" name="Google Shape;61;p1"/>
          <p:cNvSpPr/>
          <p:nvPr/>
        </p:nvSpPr>
        <p:spPr>
          <a:xfrm>
            <a:off x="6280190" y="4421743"/>
            <a:ext cx="22860" cy="1622346"/>
          </a:xfrm>
          <a:prstGeom prst="rect">
            <a:avLst/>
          </a:prstGeom>
          <a:solidFill>
            <a:srgbClr val="E1C2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"/>
          <p:cNvSpPr/>
          <p:nvPr/>
        </p:nvSpPr>
        <p:spPr>
          <a:xfrm>
            <a:off x="6280190" y="6267331"/>
            <a:ext cx="7556421" cy="254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250"/>
              <a:buFont typeface="Public Sans"/>
              <a:buNone/>
            </a:pPr>
            <a:r>
              <a:rPr b="1" i="0" lang="en-US" sz="12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Автор:</a:t>
            </a:r>
            <a:r>
              <a:rPr b="0" i="0" lang="en-US" sz="12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Вайланд Анна Павловна, учитель математики МАОУ СОШ №3 г. Балаково. </a:t>
            </a:r>
            <a:r>
              <a:rPr b="1" i="0" lang="en-US" sz="12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Год:</a:t>
            </a:r>
            <a:r>
              <a:rPr b="0" i="0" lang="en-US" sz="12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2025.</a:t>
            </a:r>
            <a:endParaRPr b="0" i="0" sz="1250" u="none" cap="none" strike="noStrik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0"/>
          <p:cNvSpPr/>
          <p:nvPr/>
        </p:nvSpPr>
        <p:spPr>
          <a:xfrm>
            <a:off x="468880" y="322425"/>
            <a:ext cx="83049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913"/>
              </a:lnSpc>
              <a:spcBef>
                <a:spcPts val="0"/>
              </a:spcBef>
              <a:spcAft>
                <a:spcPts val="0"/>
              </a:spcAft>
              <a:buClr>
                <a:srgbClr val="4B6981"/>
              </a:buClr>
              <a:buSzPts val="2300"/>
              <a:buFont typeface="Playfair Display SemiBold"/>
              <a:buNone/>
            </a:pPr>
            <a:r>
              <a:rPr b="1" i="0" lang="en-US" sz="2300" u="none" cap="none" strike="noStrike">
                <a:solidFill>
                  <a:srgbClr val="4B698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Заключение и Домашнее Задание</a:t>
            </a:r>
            <a:endParaRPr b="0" i="0" sz="2300" u="none" cap="none" strike="noStrike"/>
          </a:p>
        </p:txBody>
      </p:sp>
      <p:sp>
        <p:nvSpPr>
          <p:cNvPr id="264" name="Google Shape;264;p10"/>
          <p:cNvSpPr/>
          <p:nvPr/>
        </p:nvSpPr>
        <p:spPr>
          <a:xfrm>
            <a:off x="468868" y="923211"/>
            <a:ext cx="13692664" cy="187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900"/>
              <a:buFont typeface="Public Sans"/>
              <a:buNone/>
            </a:pPr>
            <a:r>
              <a:rPr b="0" i="0" lang="en-US" sz="9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Урок завершается подчеркиванием важности математического образования для развития страны и сохранения исторической памяти.</a:t>
            </a:r>
            <a:endParaRPr b="0" i="0" sz="900" u="none" cap="none" strike="noStrike"/>
          </a:p>
        </p:txBody>
      </p:sp>
      <p:sp>
        <p:nvSpPr>
          <p:cNvPr id="265" name="Google Shape;265;p10"/>
          <p:cNvSpPr/>
          <p:nvPr/>
        </p:nvSpPr>
        <p:spPr>
          <a:xfrm>
            <a:off x="468868" y="1359813"/>
            <a:ext cx="2308860" cy="2197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4B6981"/>
              </a:buClr>
              <a:buSzPts val="1350"/>
              <a:buFont typeface="Playfair Display SemiBold"/>
              <a:buNone/>
            </a:pPr>
            <a:r>
              <a:rPr b="1" i="0" lang="en-US" sz="1350" u="none" cap="none" strike="noStrike">
                <a:solidFill>
                  <a:srgbClr val="4B698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Домашнее Задание (Выбор)</a:t>
            </a:r>
            <a:endParaRPr b="0" i="0" sz="1350" u="none" cap="none" strike="noStrike"/>
          </a:p>
        </p:txBody>
      </p:sp>
      <p:sp>
        <p:nvSpPr>
          <p:cNvPr id="266" name="Google Shape;266;p10"/>
          <p:cNvSpPr/>
          <p:nvPr/>
        </p:nvSpPr>
        <p:spPr>
          <a:xfrm>
            <a:off x="468868" y="1696760"/>
            <a:ext cx="6703338" cy="375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900"/>
              <a:buFont typeface="Public Sans"/>
              <a:buChar char="•"/>
            </a:pPr>
            <a:r>
              <a:rPr b="0" i="0" lang="en-US" sz="9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Найти информацию об одном из советских математиков, участвовавших в оборонной тематике (например, А.Н. Колмогоров, М.В. Келдыш), и подготовить мини-презентацию (по желанию).</a:t>
            </a:r>
            <a:endParaRPr b="0" i="0" sz="900" u="none" cap="none" strike="noStrike"/>
          </a:p>
        </p:txBody>
      </p:sp>
      <p:sp>
        <p:nvSpPr>
          <p:cNvPr id="267" name="Google Shape;267;p10"/>
          <p:cNvSpPr/>
          <p:nvPr/>
        </p:nvSpPr>
        <p:spPr>
          <a:xfrm>
            <a:off x="468868" y="2113002"/>
            <a:ext cx="6703338" cy="187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900"/>
              <a:buFont typeface="Public Sans"/>
              <a:buChar char="•"/>
            </a:pPr>
            <a:r>
              <a:rPr b="0" i="0" lang="en-US" sz="9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Составить свою собственную задачу на военную тему (на проценты, масштаб или дроби) и решить её.</a:t>
            </a:r>
            <a:endParaRPr b="0" i="0" sz="900" u="none" cap="none" strike="noStrike"/>
          </a:p>
        </p:txBody>
      </p:sp>
      <p:pic>
        <p:nvPicPr>
          <p:cNvPr descr="preencoded.png" id="268" name="Google Shape;26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976" y="2516502"/>
            <a:ext cx="5276027" cy="5276027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0"/>
          <p:cNvSpPr/>
          <p:nvPr/>
        </p:nvSpPr>
        <p:spPr>
          <a:xfrm>
            <a:off x="7465814" y="1359813"/>
            <a:ext cx="2170390" cy="2197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4B6981"/>
              </a:buClr>
              <a:buSzPts val="1350"/>
              <a:buFont typeface="Playfair Display SemiBold"/>
              <a:buNone/>
            </a:pPr>
            <a:r>
              <a:rPr b="1" i="0" lang="en-US" sz="1350" u="none" cap="none" strike="noStrike">
                <a:solidFill>
                  <a:srgbClr val="4B698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Источники и Литература</a:t>
            </a:r>
            <a:endParaRPr b="0" i="0" sz="1350" u="none" cap="none" strike="noStrike"/>
          </a:p>
        </p:txBody>
      </p:sp>
      <p:sp>
        <p:nvSpPr>
          <p:cNvPr id="270" name="Google Shape;270;p10"/>
          <p:cNvSpPr/>
          <p:nvPr/>
        </p:nvSpPr>
        <p:spPr>
          <a:xfrm>
            <a:off x="7465814" y="1696760"/>
            <a:ext cx="6703338" cy="1500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285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700"/>
              <a:buFont typeface="Public Sans"/>
              <a:buNone/>
            </a:pPr>
            <a:r>
              <a:rPr b="1" i="0" lang="en-US" sz="7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Использовались материалы:</a:t>
            </a:r>
            <a:endParaRPr b="0" i="0" sz="700" u="none" cap="none" strike="noStrike"/>
          </a:p>
        </p:txBody>
      </p:sp>
      <p:sp>
        <p:nvSpPr>
          <p:cNvPr id="271" name="Google Shape;271;p10"/>
          <p:cNvSpPr/>
          <p:nvPr/>
        </p:nvSpPr>
        <p:spPr>
          <a:xfrm>
            <a:off x="7465814" y="1952268"/>
            <a:ext cx="6703338" cy="187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900"/>
              <a:buFont typeface="Calibri"/>
              <a:buAutoNum type="arabicPeriod"/>
            </a:pPr>
            <a:r>
              <a:rPr b="0" i="0" lang="en-US" sz="9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Федеральный государственный образовательный стандарт основного общего образования.</a:t>
            </a:r>
            <a:endParaRPr b="0" i="0" sz="900" u="none" cap="none" strike="noStrike"/>
          </a:p>
        </p:txBody>
      </p:sp>
      <p:sp>
        <p:nvSpPr>
          <p:cNvPr id="272" name="Google Shape;272;p10"/>
          <p:cNvSpPr/>
          <p:nvPr/>
        </p:nvSpPr>
        <p:spPr>
          <a:xfrm>
            <a:off x="7465814" y="2180868"/>
            <a:ext cx="6703338" cy="187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900"/>
              <a:buFont typeface="Calibri"/>
              <a:buAutoNum type="arabicPeriod" startAt="2"/>
            </a:pPr>
            <a:r>
              <a:rPr b="0" i="0" lang="en-US" sz="9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Архивные материалы Музея Победы (https://victorymuseum.ru).</a:t>
            </a:r>
            <a:endParaRPr b="0" i="0" sz="900" u="none" cap="none" strike="noStrike"/>
          </a:p>
        </p:txBody>
      </p:sp>
      <p:sp>
        <p:nvSpPr>
          <p:cNvPr id="273" name="Google Shape;273;p10"/>
          <p:cNvSpPr/>
          <p:nvPr/>
        </p:nvSpPr>
        <p:spPr>
          <a:xfrm>
            <a:off x="7465814" y="2409468"/>
            <a:ext cx="6703338" cy="187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900"/>
              <a:buFont typeface="Calibri"/>
              <a:buAutoNum type="arabicPeriod" startAt="3"/>
            </a:pPr>
            <a:r>
              <a:rPr b="0" i="0" lang="en-US" sz="9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Книга: «Учёные в годы Великой Отечественной войны» / Под ред. РАН.</a:t>
            </a:r>
            <a:endParaRPr b="0" i="0" sz="900" u="none" cap="none" strike="noStrike"/>
          </a:p>
        </p:txBody>
      </p:sp>
      <p:sp>
        <p:nvSpPr>
          <p:cNvPr id="274" name="Google Shape;274;p10"/>
          <p:cNvSpPr/>
          <p:nvPr/>
        </p:nvSpPr>
        <p:spPr>
          <a:xfrm>
            <a:off x="7465814" y="2638068"/>
            <a:ext cx="6703338" cy="187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900"/>
              <a:buFont typeface="Calibri"/>
              <a:buAutoNum type="arabicPeriod" startAt="4"/>
            </a:pPr>
            <a:r>
              <a:rPr b="0" i="0" lang="en-US" sz="9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Материалы сайта «Победа. РФ».</a:t>
            </a:r>
            <a:endParaRPr b="0" i="0" sz="900" u="none" cap="none" strike="noStrike"/>
          </a:p>
        </p:txBody>
      </p:sp>
      <p:sp>
        <p:nvSpPr>
          <p:cNvPr id="275" name="Google Shape;275;p10"/>
          <p:cNvSpPr/>
          <p:nvPr/>
        </p:nvSpPr>
        <p:spPr>
          <a:xfrm>
            <a:off x="7465814" y="2866668"/>
            <a:ext cx="6703338" cy="187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900"/>
              <a:buFont typeface="Calibri"/>
              <a:buAutoNum type="arabicPeriod" startAt="5"/>
            </a:pPr>
            <a:r>
              <a:rPr b="0" i="0" lang="en-US" sz="9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Учебник «Математика. 6 класс» / Н.Я. Виленкин и др.</a:t>
            </a:r>
            <a:endParaRPr b="0" i="0" sz="900" u="none" cap="none" strike="noStrike"/>
          </a:p>
        </p:txBody>
      </p:sp>
      <p:sp>
        <p:nvSpPr>
          <p:cNvPr id="276" name="Google Shape;276;p10"/>
          <p:cNvSpPr/>
          <p:nvPr/>
        </p:nvSpPr>
        <p:spPr>
          <a:xfrm>
            <a:off x="7641669" y="3186113"/>
            <a:ext cx="6527482" cy="187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900"/>
              <a:buFont typeface="Public Sans"/>
              <a:buNone/>
            </a:pPr>
            <a:r>
              <a:rPr b="0" i="0" lang="en-US" sz="9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Спасибо за внимание!</a:t>
            </a:r>
            <a:endParaRPr b="0" i="0" sz="900" u="none" cap="none" strike="noStrike"/>
          </a:p>
        </p:txBody>
      </p:sp>
      <p:sp>
        <p:nvSpPr>
          <p:cNvPr id="277" name="Google Shape;277;p10"/>
          <p:cNvSpPr/>
          <p:nvPr/>
        </p:nvSpPr>
        <p:spPr>
          <a:xfrm>
            <a:off x="7465814" y="3186113"/>
            <a:ext cx="15240" cy="187643"/>
          </a:xfrm>
          <a:prstGeom prst="rect">
            <a:avLst/>
          </a:prstGeom>
          <a:solidFill>
            <a:srgbClr val="E1C2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/>
          <p:nvPr/>
        </p:nvSpPr>
        <p:spPr>
          <a:xfrm>
            <a:off x="726654" y="499575"/>
            <a:ext cx="8982300" cy="5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352"/>
              </a:lnSpc>
              <a:spcBef>
                <a:spcPts val="0"/>
              </a:spcBef>
              <a:spcAft>
                <a:spcPts val="0"/>
              </a:spcAft>
              <a:buClr>
                <a:srgbClr val="4B6981"/>
              </a:buClr>
              <a:buSzPts val="3550"/>
              <a:buFont typeface="Playfair Display SemiBold"/>
              <a:buNone/>
            </a:pPr>
            <a:r>
              <a:rPr b="1" i="0" lang="en-US" sz="3550" u="none" cap="none" strike="noStrike">
                <a:solidFill>
                  <a:srgbClr val="4B698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Целеполагание и Задачи Урока</a:t>
            </a:r>
            <a:endParaRPr b="0" i="0" sz="3550" u="none" cap="none" strike="noStrike"/>
          </a:p>
        </p:txBody>
      </p:sp>
      <p:sp>
        <p:nvSpPr>
          <p:cNvPr id="69" name="Google Shape;69;p2"/>
          <p:cNvSpPr/>
          <p:nvPr/>
        </p:nvSpPr>
        <p:spPr>
          <a:xfrm>
            <a:off x="726638" y="1430536"/>
            <a:ext cx="6497717" cy="2426375"/>
          </a:xfrm>
          <a:prstGeom prst="roundRect">
            <a:avLst>
              <a:gd fmla="val 3145" name="adj"/>
            </a:avLst>
          </a:prstGeom>
          <a:solidFill>
            <a:srgbClr val="F0DEDC"/>
          </a:solidFill>
          <a:ln cap="flat" cmpd="sng" w="9525">
            <a:solidFill>
              <a:srgbClr val="E1C2C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16510">
              <a:srgbClr val="E1C2C2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915829" y="1619726"/>
            <a:ext cx="544949" cy="544949"/>
          </a:xfrm>
          <a:prstGeom prst="roundRect">
            <a:avLst>
              <a:gd fmla="val 16777874" name="adj"/>
            </a:avLst>
          </a:prstGeom>
          <a:solidFill>
            <a:srgbClr val="E1C2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71" name="Google Shape;7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609" y="1738908"/>
            <a:ext cx="245269" cy="30658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2"/>
          <p:cNvSpPr/>
          <p:nvPr/>
        </p:nvSpPr>
        <p:spPr>
          <a:xfrm>
            <a:off x="915829" y="2346246"/>
            <a:ext cx="2725103" cy="340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Playfair Display SemiBold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Главная Цель</a:t>
            </a:r>
            <a:endParaRPr b="0" i="0" sz="2100" u="none" cap="none" strike="noStrike"/>
          </a:p>
        </p:txBody>
      </p:sp>
      <p:sp>
        <p:nvSpPr>
          <p:cNvPr id="73" name="Google Shape;73;p2"/>
          <p:cNvSpPr/>
          <p:nvPr/>
        </p:nvSpPr>
        <p:spPr>
          <a:xfrm>
            <a:off x="915829" y="2795826"/>
            <a:ext cx="6119336" cy="871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ublic Sans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Формирование представлений о вкладе математиков в Победу через решение практических и исторических задач, развитие патриотических чувств и интереса к математике.</a:t>
            </a:r>
            <a:endParaRPr b="0" i="0" sz="1400" u="none" cap="none" strike="noStrike"/>
          </a:p>
        </p:txBody>
      </p:sp>
      <p:sp>
        <p:nvSpPr>
          <p:cNvPr id="74" name="Google Shape;74;p2"/>
          <p:cNvSpPr/>
          <p:nvPr/>
        </p:nvSpPr>
        <p:spPr>
          <a:xfrm>
            <a:off x="7405926" y="1430536"/>
            <a:ext cx="6497836" cy="2426375"/>
          </a:xfrm>
          <a:prstGeom prst="roundRect">
            <a:avLst>
              <a:gd fmla="val 3145" name="adj"/>
            </a:avLst>
          </a:prstGeom>
          <a:solidFill>
            <a:srgbClr val="F0DEDC"/>
          </a:solidFill>
          <a:ln cap="flat" cmpd="sng" w="9525">
            <a:solidFill>
              <a:srgbClr val="B05B5C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16510">
              <a:srgbClr val="B05B5C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7595116" y="1619726"/>
            <a:ext cx="544949" cy="544949"/>
          </a:xfrm>
          <a:prstGeom prst="roundRect">
            <a:avLst>
              <a:gd fmla="val 16777874" name="adj"/>
            </a:avLst>
          </a:prstGeom>
          <a:solidFill>
            <a:srgbClr val="B05B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76" name="Google Shape;7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44897" y="1738908"/>
            <a:ext cx="245269" cy="30658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2"/>
          <p:cNvSpPr/>
          <p:nvPr/>
        </p:nvSpPr>
        <p:spPr>
          <a:xfrm>
            <a:off x="7595116" y="2346246"/>
            <a:ext cx="3350538" cy="340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Playfair Display SemiBold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Образовательные Задачи</a:t>
            </a:r>
            <a:endParaRPr b="0" i="0" sz="2100" u="none" cap="none" strike="noStrike"/>
          </a:p>
        </p:txBody>
      </p:sp>
      <p:sp>
        <p:nvSpPr>
          <p:cNvPr id="78" name="Google Shape;78;p2"/>
          <p:cNvSpPr/>
          <p:nvPr/>
        </p:nvSpPr>
        <p:spPr>
          <a:xfrm>
            <a:off x="7595116" y="2795826"/>
            <a:ext cx="6119455" cy="871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ublic Sans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Закрепить навыки решения текстовых задач на проценты, дроби, пропорции и масштаб. Показать применение математических знаний в военном деле.</a:t>
            </a:r>
            <a:endParaRPr b="0" i="0" sz="1400" u="none" cap="none" strike="noStrike"/>
          </a:p>
        </p:txBody>
      </p:sp>
      <p:sp>
        <p:nvSpPr>
          <p:cNvPr id="79" name="Google Shape;79;p2"/>
          <p:cNvSpPr/>
          <p:nvPr/>
        </p:nvSpPr>
        <p:spPr>
          <a:xfrm>
            <a:off x="726638" y="4038481"/>
            <a:ext cx="6497717" cy="2426375"/>
          </a:xfrm>
          <a:prstGeom prst="roundRect">
            <a:avLst>
              <a:gd fmla="val 3145" name="adj"/>
            </a:avLst>
          </a:prstGeom>
          <a:solidFill>
            <a:srgbClr val="F0DEDC"/>
          </a:solidFill>
          <a:ln cap="flat" cmpd="sng" w="9525">
            <a:solidFill>
              <a:srgbClr val="BE7C7B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16510">
              <a:srgbClr val="BE7C7B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915829" y="4227671"/>
            <a:ext cx="544949" cy="544949"/>
          </a:xfrm>
          <a:prstGeom prst="roundRect">
            <a:avLst>
              <a:gd fmla="val 16777874" name="adj"/>
            </a:avLst>
          </a:prstGeom>
          <a:solidFill>
            <a:srgbClr val="BE7C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81" name="Google Shape;8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5609" y="4346853"/>
            <a:ext cx="245269" cy="30658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"/>
          <p:cNvSpPr/>
          <p:nvPr/>
        </p:nvSpPr>
        <p:spPr>
          <a:xfrm>
            <a:off x="915829" y="4954191"/>
            <a:ext cx="2819281" cy="340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Playfair Display SemiBold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Развивающие Задачи</a:t>
            </a:r>
            <a:endParaRPr b="0" i="0" sz="2100" u="none" cap="none" strike="noStrike"/>
          </a:p>
        </p:txBody>
      </p:sp>
      <p:sp>
        <p:nvSpPr>
          <p:cNvPr id="83" name="Google Shape;83;p2"/>
          <p:cNvSpPr/>
          <p:nvPr/>
        </p:nvSpPr>
        <p:spPr>
          <a:xfrm>
            <a:off x="915829" y="5403771"/>
            <a:ext cx="6119336" cy="871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ublic Sans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Развивать логическое мышление, умение анализировать и интерпретировать данные. Формировать исследовательские и проектные компетенции.</a:t>
            </a:r>
            <a:endParaRPr b="0" i="0" sz="1400" u="none" cap="none" strike="noStrike"/>
          </a:p>
        </p:txBody>
      </p:sp>
      <p:sp>
        <p:nvSpPr>
          <p:cNvPr id="84" name="Google Shape;84;p2"/>
          <p:cNvSpPr/>
          <p:nvPr/>
        </p:nvSpPr>
        <p:spPr>
          <a:xfrm>
            <a:off x="7405926" y="4038481"/>
            <a:ext cx="6497836" cy="2426375"/>
          </a:xfrm>
          <a:prstGeom prst="roundRect">
            <a:avLst>
              <a:gd fmla="val 3145" name="adj"/>
            </a:avLst>
          </a:prstGeom>
          <a:solidFill>
            <a:srgbClr val="F0DEDC"/>
          </a:solidFill>
          <a:ln cap="flat" cmpd="sng" w="9525">
            <a:solidFill>
              <a:srgbClr val="CE9B9B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16510">
              <a:srgbClr val="CE9B9B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7595116" y="4227671"/>
            <a:ext cx="544949" cy="544949"/>
          </a:xfrm>
          <a:prstGeom prst="roundRect">
            <a:avLst>
              <a:gd fmla="val 16777874" name="adj"/>
            </a:avLst>
          </a:prstGeom>
          <a:solidFill>
            <a:srgbClr val="CE9B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86" name="Google Shape;86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44897" y="4346853"/>
            <a:ext cx="245269" cy="30658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"/>
          <p:cNvSpPr/>
          <p:nvPr/>
        </p:nvSpPr>
        <p:spPr>
          <a:xfrm>
            <a:off x="7595116" y="4954191"/>
            <a:ext cx="3213735" cy="340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Playfair Display SemiBold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Воспитательные Задачи</a:t>
            </a:r>
            <a:endParaRPr b="0" i="0" sz="2100" u="none" cap="none" strike="noStrike"/>
          </a:p>
        </p:txBody>
      </p:sp>
      <p:sp>
        <p:nvSpPr>
          <p:cNvPr id="88" name="Google Shape;88;p2"/>
          <p:cNvSpPr/>
          <p:nvPr/>
        </p:nvSpPr>
        <p:spPr>
          <a:xfrm>
            <a:off x="7595116" y="5403771"/>
            <a:ext cx="6119455" cy="871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ublic Sans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Воспитывать уважение к историческому прошлому страны. Формировать чувство гордости за вклад отечественных учёных в Победу.</a:t>
            </a:r>
            <a:endParaRPr b="0" i="0" sz="1400" u="none" cap="none" strike="noStrike"/>
          </a:p>
        </p:txBody>
      </p:sp>
      <p:sp>
        <p:nvSpPr>
          <p:cNvPr id="89" name="Google Shape;89;p2"/>
          <p:cNvSpPr/>
          <p:nvPr/>
        </p:nvSpPr>
        <p:spPr>
          <a:xfrm>
            <a:off x="726638" y="6669167"/>
            <a:ext cx="13177123" cy="1062395"/>
          </a:xfrm>
          <a:prstGeom prst="roundRect">
            <a:avLst>
              <a:gd fmla="val 7182" name="adj"/>
            </a:avLst>
          </a:prstGeom>
          <a:solidFill>
            <a:srgbClr val="E6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90" name="Google Shape;90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08209" y="6950512"/>
            <a:ext cx="227052" cy="18157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/>
          <p:nvPr/>
        </p:nvSpPr>
        <p:spPr>
          <a:xfrm>
            <a:off x="1316831" y="6896100"/>
            <a:ext cx="12405360" cy="5812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ublic Sans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Особенности разработки:</a:t>
            </a:r>
            <a:r>
              <a:rPr b="0" i="0" lang="en-US" sz="1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Соответствует ФГОС и ФООП. Использует современные технологии: проектная деятельность, цифровые инструменты (онлайн-карты), межпредметные связи (история + математика). Оригинальна и патриотически направлена.</a:t>
            </a:r>
            <a:endParaRPr b="0" i="0" sz="1400" u="none" cap="none" strike="noStrik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97" name="Google Shape;9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95360" y="0"/>
            <a:ext cx="603504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/>
          <p:nvPr/>
        </p:nvSpPr>
        <p:spPr>
          <a:xfrm>
            <a:off x="590788" y="617101"/>
            <a:ext cx="7962424" cy="9232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137"/>
              </a:lnSpc>
              <a:spcBef>
                <a:spcPts val="0"/>
              </a:spcBef>
              <a:spcAft>
                <a:spcPts val="0"/>
              </a:spcAft>
              <a:buClr>
                <a:srgbClr val="4B6981"/>
              </a:buClr>
              <a:buSzPts val="2900"/>
              <a:buFont typeface="Playfair Display SemiBold"/>
              <a:buNone/>
            </a:pPr>
            <a:r>
              <a:rPr b="1" i="0" lang="en-US" sz="2900" u="none" cap="none" strike="noStrike">
                <a:solidFill>
                  <a:srgbClr val="4B698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Планируемые Результаты (в соответствии с ФГОС)</a:t>
            </a:r>
            <a:endParaRPr b="0" i="0" sz="2900" u="none" cap="none" strike="noStrike"/>
          </a:p>
        </p:txBody>
      </p:sp>
      <p:sp>
        <p:nvSpPr>
          <p:cNvPr id="99" name="Google Shape;99;p3"/>
          <p:cNvSpPr/>
          <p:nvPr/>
        </p:nvSpPr>
        <p:spPr>
          <a:xfrm>
            <a:off x="590788" y="1761887"/>
            <a:ext cx="7962424" cy="4726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150"/>
              <a:buFont typeface="Public Sans"/>
              <a:buNone/>
            </a:pPr>
            <a:r>
              <a:rPr b="0" i="0" lang="en-US" sz="11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Урок направлен на достижение комплексных результатов, охватывающих личностные, метапредметные и предметные компетенции учащихся.</a:t>
            </a:r>
            <a:endParaRPr b="0" i="0" sz="1150" u="none" cap="none" strike="noStrike"/>
          </a:p>
        </p:txBody>
      </p:sp>
      <p:sp>
        <p:nvSpPr>
          <p:cNvPr id="100" name="Google Shape;100;p3"/>
          <p:cNvSpPr/>
          <p:nvPr/>
        </p:nvSpPr>
        <p:spPr>
          <a:xfrm>
            <a:off x="590788" y="2400657"/>
            <a:ext cx="3907393" cy="2949297"/>
          </a:xfrm>
          <a:prstGeom prst="roundRect">
            <a:avLst>
              <a:gd fmla="val 2480" name="adj"/>
            </a:avLst>
          </a:prstGeom>
          <a:solidFill>
            <a:srgbClr val="FFFAF6"/>
          </a:solidFill>
          <a:ln cap="flat" cmpd="sng" w="15225">
            <a:solidFill>
              <a:srgbClr val="E1C2C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12700">
              <a:srgbClr val="E1C2C2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3"/>
          <p:cNvSpPr/>
          <p:nvPr/>
        </p:nvSpPr>
        <p:spPr>
          <a:xfrm>
            <a:off x="575548" y="2400657"/>
            <a:ext cx="60960" cy="2949297"/>
          </a:xfrm>
          <a:prstGeom prst="roundRect">
            <a:avLst>
              <a:gd fmla="val 101778" name="adj"/>
            </a:avLst>
          </a:prstGeom>
          <a:solidFill>
            <a:srgbClr val="E1C2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3"/>
          <p:cNvSpPr/>
          <p:nvPr/>
        </p:nvSpPr>
        <p:spPr>
          <a:xfrm>
            <a:off x="799368" y="2563525"/>
            <a:ext cx="36987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137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450"/>
              <a:buFont typeface="Playfair Display SemiBold"/>
              <a:buNone/>
            </a:pPr>
            <a:r>
              <a:rPr b="1" i="0" lang="en-US" sz="1450" u="none" cap="none" strike="noStrike">
                <a:solidFill>
                  <a:srgbClr val="6F655D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Личностные Результаты</a:t>
            </a:r>
            <a:endParaRPr b="0" i="0" sz="1450" u="none" cap="none" strike="noStrike"/>
          </a:p>
        </p:txBody>
      </p:sp>
      <p:sp>
        <p:nvSpPr>
          <p:cNvPr id="103" name="Google Shape;103;p3"/>
          <p:cNvSpPr/>
          <p:nvPr/>
        </p:nvSpPr>
        <p:spPr>
          <a:xfrm>
            <a:off x="799386" y="2882860"/>
            <a:ext cx="3535918" cy="4726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150"/>
              <a:buFont typeface="Public Sans"/>
              <a:buChar char="•"/>
            </a:pPr>
            <a:r>
              <a:rPr b="0" i="0" lang="en-US" sz="11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Осознание значимости математики в жизни и истории страны.</a:t>
            </a:r>
            <a:endParaRPr b="0" i="0" sz="1150" u="none" cap="none" strike="noStrike"/>
          </a:p>
        </p:txBody>
      </p:sp>
      <p:sp>
        <p:nvSpPr>
          <p:cNvPr id="104" name="Google Shape;104;p3"/>
          <p:cNvSpPr/>
          <p:nvPr/>
        </p:nvSpPr>
        <p:spPr>
          <a:xfrm>
            <a:off x="799386" y="3407212"/>
            <a:ext cx="3535918" cy="4726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150"/>
              <a:buFont typeface="Public Sans"/>
              <a:buChar char="•"/>
            </a:pPr>
            <a:r>
              <a:rPr b="0" i="0" lang="en-US" sz="11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Формирование гражданской идентичности и патриотизма.</a:t>
            </a:r>
            <a:endParaRPr b="0" i="0" sz="1150" u="none" cap="none" strike="noStrike"/>
          </a:p>
        </p:txBody>
      </p:sp>
      <p:sp>
        <p:nvSpPr>
          <p:cNvPr id="105" name="Google Shape;105;p3"/>
          <p:cNvSpPr/>
          <p:nvPr/>
        </p:nvSpPr>
        <p:spPr>
          <a:xfrm>
            <a:off x="4645819" y="2400657"/>
            <a:ext cx="3907393" cy="2949297"/>
          </a:xfrm>
          <a:prstGeom prst="roundRect">
            <a:avLst>
              <a:gd fmla="val 2480" name="adj"/>
            </a:avLst>
          </a:prstGeom>
          <a:solidFill>
            <a:srgbClr val="FFFAF6"/>
          </a:solidFill>
          <a:ln cap="flat" cmpd="sng" w="15225">
            <a:solidFill>
              <a:srgbClr val="CCC4EC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12700">
              <a:srgbClr val="CCC4EC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4630579" y="2400657"/>
            <a:ext cx="60960" cy="2949297"/>
          </a:xfrm>
          <a:prstGeom prst="roundRect">
            <a:avLst>
              <a:gd fmla="val 101778" name="adj"/>
            </a:avLst>
          </a:prstGeom>
          <a:solidFill>
            <a:srgbClr val="CCC4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3"/>
          <p:cNvSpPr/>
          <p:nvPr/>
        </p:nvSpPr>
        <p:spPr>
          <a:xfrm>
            <a:off x="4854428" y="2563525"/>
            <a:ext cx="3535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137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450"/>
              <a:buFont typeface="Playfair Display SemiBold"/>
              <a:buNone/>
            </a:pPr>
            <a:r>
              <a:rPr b="1" i="0" lang="en-US" sz="1450" u="none" cap="none" strike="noStrike">
                <a:solidFill>
                  <a:srgbClr val="6F655D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Метапредметные Результаты</a:t>
            </a:r>
            <a:endParaRPr b="0" i="0" sz="1450" u="none" cap="none" strike="noStrike"/>
          </a:p>
        </p:txBody>
      </p:sp>
      <p:sp>
        <p:nvSpPr>
          <p:cNvPr id="108" name="Google Shape;108;p3"/>
          <p:cNvSpPr/>
          <p:nvPr/>
        </p:nvSpPr>
        <p:spPr>
          <a:xfrm>
            <a:off x="4854416" y="2882860"/>
            <a:ext cx="3535918" cy="7090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150"/>
              <a:buFont typeface="Public Sans"/>
              <a:buNone/>
            </a:pPr>
            <a:r>
              <a:rPr b="1" i="0" lang="en-US" sz="11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Познавательные:</a:t>
            </a:r>
            <a:r>
              <a:rPr b="0" i="0" lang="en-US" sz="11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Умение работать с историческими источниками и математическими моделями.</a:t>
            </a:r>
            <a:endParaRPr b="0" i="0" sz="1150" u="none" cap="none" strike="noStrike"/>
          </a:p>
        </p:txBody>
      </p:sp>
      <p:sp>
        <p:nvSpPr>
          <p:cNvPr id="109" name="Google Shape;109;p3"/>
          <p:cNvSpPr/>
          <p:nvPr/>
        </p:nvSpPr>
        <p:spPr>
          <a:xfrm>
            <a:off x="4854416" y="3680460"/>
            <a:ext cx="3535918" cy="7090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150"/>
              <a:buFont typeface="Public Sans"/>
              <a:buNone/>
            </a:pPr>
            <a:r>
              <a:rPr b="1" i="0" lang="en-US" sz="11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Коммуникативные:</a:t>
            </a:r>
            <a:r>
              <a:rPr b="0" i="0" lang="en-US" sz="11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Умение вести диалог, эффективно работать в группе, представлять результаты своей деятельности.</a:t>
            </a:r>
            <a:endParaRPr b="0" i="0" sz="1150" u="none" cap="none" strike="noStrike"/>
          </a:p>
        </p:txBody>
      </p:sp>
      <p:sp>
        <p:nvSpPr>
          <p:cNvPr id="110" name="Google Shape;110;p3"/>
          <p:cNvSpPr/>
          <p:nvPr/>
        </p:nvSpPr>
        <p:spPr>
          <a:xfrm>
            <a:off x="4854416" y="4478060"/>
            <a:ext cx="3535918" cy="7090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150"/>
              <a:buFont typeface="Public Sans"/>
              <a:buNone/>
            </a:pPr>
            <a:r>
              <a:rPr b="1" i="0" lang="en-US" sz="11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Регулятивные:</a:t>
            </a:r>
            <a:r>
              <a:rPr b="0" i="0" lang="en-US" sz="11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Целеполагание, самоконтроль, объективная оценка собственной деятельности и деятельности группы.</a:t>
            </a:r>
            <a:endParaRPr b="0" i="0" sz="1150" u="none" cap="none" strike="noStrike"/>
          </a:p>
        </p:txBody>
      </p:sp>
      <p:sp>
        <p:nvSpPr>
          <p:cNvPr id="111" name="Google Shape;111;p3"/>
          <p:cNvSpPr/>
          <p:nvPr/>
        </p:nvSpPr>
        <p:spPr>
          <a:xfrm>
            <a:off x="590788" y="5497592"/>
            <a:ext cx="3907393" cy="2114788"/>
          </a:xfrm>
          <a:prstGeom prst="roundRect">
            <a:avLst>
              <a:gd fmla="val 3459" name="adj"/>
            </a:avLst>
          </a:prstGeom>
          <a:solidFill>
            <a:srgbClr val="FFFAF6"/>
          </a:solidFill>
          <a:ln cap="flat" cmpd="sng" w="15225">
            <a:solidFill>
              <a:srgbClr val="B4DAE4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12700">
              <a:srgbClr val="B4DAE4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575548" y="5497592"/>
            <a:ext cx="60960" cy="2114788"/>
          </a:xfrm>
          <a:prstGeom prst="roundRect">
            <a:avLst>
              <a:gd fmla="val 101778" name="adj"/>
            </a:avLst>
          </a:prstGeom>
          <a:solidFill>
            <a:srgbClr val="B4DA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3"/>
          <p:cNvSpPr/>
          <p:nvPr/>
        </p:nvSpPr>
        <p:spPr>
          <a:xfrm>
            <a:off x="799369" y="5660475"/>
            <a:ext cx="3535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137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450"/>
              <a:buFont typeface="Playfair Display SemiBold"/>
              <a:buNone/>
            </a:pPr>
            <a:r>
              <a:rPr b="1" i="0" lang="en-US" sz="1450" u="none" cap="none" strike="noStrike">
                <a:solidFill>
                  <a:srgbClr val="6F655D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Предметные Результаты</a:t>
            </a:r>
            <a:endParaRPr b="0" i="0" sz="1450" u="none" cap="none" strike="noStrike"/>
          </a:p>
        </p:txBody>
      </p:sp>
      <p:sp>
        <p:nvSpPr>
          <p:cNvPr id="114" name="Google Shape;114;p3"/>
          <p:cNvSpPr/>
          <p:nvPr/>
        </p:nvSpPr>
        <p:spPr>
          <a:xfrm>
            <a:off x="799386" y="5979795"/>
            <a:ext cx="3535918" cy="7090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150"/>
              <a:buFont typeface="Public Sans"/>
              <a:buChar char="•"/>
            </a:pPr>
            <a:r>
              <a:rPr b="0" i="0" lang="en-US" sz="11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Умение решать задачи с практическим и историческим содержанием (проценты, дроби, пропорции, масштаб).</a:t>
            </a:r>
            <a:endParaRPr b="0" i="0" sz="1150" u="none" cap="none" strike="noStrike"/>
          </a:p>
        </p:txBody>
      </p:sp>
      <p:sp>
        <p:nvSpPr>
          <p:cNvPr id="115" name="Google Shape;115;p3"/>
          <p:cNvSpPr/>
          <p:nvPr/>
        </p:nvSpPr>
        <p:spPr>
          <a:xfrm>
            <a:off x="799386" y="6740485"/>
            <a:ext cx="3535918" cy="7090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150"/>
              <a:buFont typeface="Public Sans"/>
              <a:buChar char="•"/>
            </a:pPr>
            <a:r>
              <a:rPr b="0" i="0" lang="en-US" sz="11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Применение математических знаний в нестандартных, жизненных ситуациях (моделирование военных расчетов).</a:t>
            </a:r>
            <a:endParaRPr b="0" i="0" sz="1150" u="none" cap="none" strike="noStrik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/>
          <p:nvPr/>
        </p:nvSpPr>
        <p:spPr>
          <a:xfrm>
            <a:off x="544693" y="374450"/>
            <a:ext cx="76338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415"/>
              </a:lnSpc>
              <a:spcBef>
                <a:spcPts val="0"/>
              </a:spcBef>
              <a:spcAft>
                <a:spcPts val="0"/>
              </a:spcAft>
              <a:buClr>
                <a:srgbClr val="4B6981"/>
              </a:buClr>
              <a:buSzPts val="2650"/>
              <a:buFont typeface="Playfair Display SemiBold"/>
              <a:buNone/>
            </a:pPr>
            <a:r>
              <a:rPr b="1" i="0" lang="en-US" sz="2650" u="none" cap="none" strike="noStrike">
                <a:solidFill>
                  <a:srgbClr val="4B698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Оборудование и Мотивация</a:t>
            </a:r>
            <a:endParaRPr b="0" i="0" sz="2650" u="none" cap="none" strike="noStrike"/>
          </a:p>
        </p:txBody>
      </p:sp>
      <p:sp>
        <p:nvSpPr>
          <p:cNvPr id="122" name="Google Shape;122;p4"/>
          <p:cNvSpPr/>
          <p:nvPr/>
        </p:nvSpPr>
        <p:spPr>
          <a:xfrm>
            <a:off x="544711" y="1140381"/>
            <a:ext cx="2723674" cy="3405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4B6981"/>
              </a:buClr>
              <a:buSzPts val="2100"/>
              <a:buFont typeface="Playfair Display SemiBold"/>
              <a:buNone/>
            </a:pPr>
            <a:r>
              <a:rPr b="1" i="0" lang="en-US" sz="2100" u="none" cap="none" strike="noStrike">
                <a:solidFill>
                  <a:srgbClr val="4B698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Ресурсы для Урока</a:t>
            </a:r>
            <a:endParaRPr b="0" i="0" sz="2100" u="none" cap="none" strike="noStrike"/>
          </a:p>
        </p:txBody>
      </p:sp>
      <p:sp>
        <p:nvSpPr>
          <p:cNvPr id="123" name="Google Shape;123;p4"/>
          <p:cNvSpPr/>
          <p:nvPr/>
        </p:nvSpPr>
        <p:spPr>
          <a:xfrm>
            <a:off x="544711" y="1616988"/>
            <a:ext cx="5217081" cy="217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90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050"/>
              <a:buFont typeface="Public Sans"/>
              <a:buChar char="•"/>
            </a:pPr>
            <a:r>
              <a:rPr b="0" i="0" lang="en-US" sz="10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Компьютер, проектор, экран.</a:t>
            </a:r>
            <a:endParaRPr b="0" i="0" sz="1050" u="none" cap="none" strike="noStrike"/>
          </a:p>
        </p:txBody>
      </p:sp>
      <p:sp>
        <p:nvSpPr>
          <p:cNvPr id="124" name="Google Shape;124;p4"/>
          <p:cNvSpPr/>
          <p:nvPr/>
        </p:nvSpPr>
        <p:spPr>
          <a:xfrm>
            <a:off x="544711" y="1882497"/>
            <a:ext cx="5217081" cy="217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90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050"/>
              <a:buFont typeface="Public Sans"/>
              <a:buChar char="•"/>
            </a:pPr>
            <a:r>
              <a:rPr b="0" i="0" lang="en-US" sz="10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Презентация «Математика в годы войны».</a:t>
            </a:r>
            <a:endParaRPr b="0" i="0" sz="1050" u="none" cap="none" strike="noStrike"/>
          </a:p>
        </p:txBody>
      </p:sp>
      <p:sp>
        <p:nvSpPr>
          <p:cNvPr id="125" name="Google Shape;125;p4"/>
          <p:cNvSpPr/>
          <p:nvPr/>
        </p:nvSpPr>
        <p:spPr>
          <a:xfrm>
            <a:off x="544711" y="2148007"/>
            <a:ext cx="5217081" cy="217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90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050"/>
              <a:buFont typeface="Public Sans"/>
              <a:buChar char="•"/>
            </a:pPr>
            <a:r>
              <a:rPr b="0" i="0" lang="en-US" sz="10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Раздаточный материал: карточки с задачами, исторические справки.</a:t>
            </a:r>
            <a:endParaRPr b="0" i="0" sz="1050" u="none" cap="none" strike="noStrike"/>
          </a:p>
        </p:txBody>
      </p:sp>
      <p:sp>
        <p:nvSpPr>
          <p:cNvPr id="126" name="Google Shape;126;p4"/>
          <p:cNvSpPr/>
          <p:nvPr/>
        </p:nvSpPr>
        <p:spPr>
          <a:xfrm>
            <a:off x="544711" y="2413516"/>
            <a:ext cx="5217081" cy="217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90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050"/>
              <a:buFont typeface="Public Sans"/>
              <a:buChar char="•"/>
            </a:pPr>
            <a:r>
              <a:rPr b="0" i="0" lang="en-US" sz="10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Доступ к онлайн-карте (например, Яндекс.Карты) для работы с масштабом.</a:t>
            </a:r>
            <a:endParaRPr b="0" i="0" sz="1050" u="none" cap="none" strike="noStrike"/>
          </a:p>
        </p:txBody>
      </p:sp>
      <p:sp>
        <p:nvSpPr>
          <p:cNvPr id="127" name="Google Shape;127;p4"/>
          <p:cNvSpPr/>
          <p:nvPr/>
        </p:nvSpPr>
        <p:spPr>
          <a:xfrm>
            <a:off x="544711" y="2679025"/>
            <a:ext cx="5217081" cy="217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90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050"/>
              <a:buFont typeface="Public Sans"/>
              <a:buChar char="•"/>
            </a:pPr>
            <a:r>
              <a:rPr b="0" i="0" lang="en-US" sz="10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Фрагменты документальных материалов (по желанию).</a:t>
            </a:r>
            <a:endParaRPr b="0" i="0" sz="1050" u="none" cap="none" strike="noStrike"/>
          </a:p>
        </p:txBody>
      </p:sp>
      <p:pic>
        <p:nvPicPr>
          <p:cNvPr descr="preencoded.png" id="128" name="Google Shape;12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6726" y="3033000"/>
            <a:ext cx="4573300" cy="457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"/>
          <p:cNvSpPr/>
          <p:nvPr/>
        </p:nvSpPr>
        <p:spPr>
          <a:xfrm>
            <a:off x="6101596" y="1140381"/>
            <a:ext cx="6044208" cy="3405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4B6981"/>
              </a:buClr>
              <a:buSzPts val="2100"/>
              <a:buFont typeface="Playfair Display SemiBold"/>
              <a:buNone/>
            </a:pPr>
            <a:r>
              <a:rPr b="1" i="0" lang="en-US" sz="2100" u="none" cap="none" strike="noStrike">
                <a:solidFill>
                  <a:srgbClr val="4B698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Мотивация: Математика как Оружие Победы</a:t>
            </a:r>
            <a:endParaRPr b="0" i="0" sz="2100" u="none" cap="none" strike="noStrike"/>
          </a:p>
        </p:txBody>
      </p:sp>
      <p:sp>
        <p:nvSpPr>
          <p:cNvPr id="130" name="Google Shape;130;p4"/>
          <p:cNvSpPr/>
          <p:nvPr/>
        </p:nvSpPr>
        <p:spPr>
          <a:xfrm>
            <a:off x="6101596" y="1616988"/>
            <a:ext cx="7991713" cy="217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90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050"/>
              <a:buFont typeface="Public Sans"/>
              <a:buNone/>
            </a:pPr>
            <a:r>
              <a:rPr b="0" i="0" lang="en-US" sz="10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Урок начинается с вопроса: «Какую роль сыграла математика в годы Великой Отечественной войны?»</a:t>
            </a:r>
            <a:endParaRPr b="0" i="0" sz="1050" u="none" cap="none" strike="noStrike"/>
          </a:p>
        </p:txBody>
      </p:sp>
      <p:sp>
        <p:nvSpPr>
          <p:cNvPr id="131" name="Google Shape;131;p4"/>
          <p:cNvSpPr/>
          <p:nvPr/>
        </p:nvSpPr>
        <p:spPr>
          <a:xfrm>
            <a:off x="6101596" y="1957388"/>
            <a:ext cx="7991713" cy="217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90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050"/>
              <a:buFont typeface="Public Sans"/>
              <a:buNone/>
            </a:pPr>
            <a:r>
              <a:rPr b="0" i="0" lang="en-US" sz="10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Учитель подчеркивает, что без точных расчётов было бы невозможно:</a:t>
            </a:r>
            <a:endParaRPr b="0" i="0" sz="1050" u="none" cap="none" strike="noStrike"/>
          </a:p>
        </p:txBody>
      </p:sp>
      <p:sp>
        <p:nvSpPr>
          <p:cNvPr id="132" name="Google Shape;132;p4"/>
          <p:cNvSpPr/>
          <p:nvPr/>
        </p:nvSpPr>
        <p:spPr>
          <a:xfrm>
            <a:off x="6101596" y="2297787"/>
            <a:ext cx="7991713" cy="217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90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050"/>
              <a:buFont typeface="Public Sans"/>
              <a:buChar char="•"/>
            </a:pPr>
            <a:r>
              <a:rPr b="0" i="0" lang="en-US" sz="10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Создать эффективное оружие и боеприпасы.</a:t>
            </a:r>
            <a:endParaRPr b="0" i="0" sz="1050" u="none" cap="none" strike="noStrike"/>
          </a:p>
        </p:txBody>
      </p:sp>
      <p:sp>
        <p:nvSpPr>
          <p:cNvPr id="133" name="Google Shape;133;p4"/>
          <p:cNvSpPr/>
          <p:nvPr/>
        </p:nvSpPr>
        <p:spPr>
          <a:xfrm>
            <a:off x="6101596" y="2563297"/>
            <a:ext cx="7991713" cy="217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90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050"/>
              <a:buFont typeface="Public Sans"/>
              <a:buChar char="•"/>
            </a:pPr>
            <a:r>
              <a:rPr b="0" i="0" lang="en-US" sz="10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Навести артиллерию и рассчитать траектории снарядов.</a:t>
            </a:r>
            <a:endParaRPr b="0" i="0" sz="1050" u="none" cap="none" strike="noStrike"/>
          </a:p>
        </p:txBody>
      </p:sp>
      <p:sp>
        <p:nvSpPr>
          <p:cNvPr id="134" name="Google Shape;134;p4"/>
          <p:cNvSpPr/>
          <p:nvPr/>
        </p:nvSpPr>
        <p:spPr>
          <a:xfrm>
            <a:off x="6101596" y="2828806"/>
            <a:ext cx="7991713" cy="217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90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050"/>
              <a:buFont typeface="Public Sans"/>
              <a:buChar char="•"/>
            </a:pPr>
            <a:r>
              <a:rPr b="0" i="0" lang="en-US" sz="10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Спланировать логистику и снабжение многомиллионной армии.</a:t>
            </a:r>
            <a:endParaRPr b="0" i="0" sz="1050" u="none" cap="none" strike="noStrike"/>
          </a:p>
        </p:txBody>
      </p:sp>
      <p:sp>
        <p:nvSpPr>
          <p:cNvPr id="135" name="Google Shape;135;p4"/>
          <p:cNvSpPr/>
          <p:nvPr/>
        </p:nvSpPr>
        <p:spPr>
          <a:xfrm>
            <a:off x="6101596" y="3169206"/>
            <a:ext cx="7991713" cy="217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90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050"/>
              <a:buFont typeface="Public Sans"/>
              <a:buNone/>
            </a:pPr>
            <a:r>
              <a:rPr b="0" i="0" lang="en-US" sz="10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Математика была не просто наукой, а критически важным инструментом для достижения Победы.</a:t>
            </a:r>
            <a:endParaRPr b="0" i="0" sz="1050" u="none" cap="none" strike="noStrik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/>
          <p:nvPr/>
        </p:nvSpPr>
        <p:spPr>
          <a:xfrm>
            <a:off x="629598" y="432800"/>
            <a:ext cx="88617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29"/>
              </a:lnSpc>
              <a:spcBef>
                <a:spcPts val="0"/>
              </a:spcBef>
              <a:spcAft>
                <a:spcPts val="0"/>
              </a:spcAft>
              <a:buClr>
                <a:srgbClr val="4B6981"/>
              </a:buClr>
              <a:buSzPts val="3050"/>
              <a:buFont typeface="Playfair Display SemiBold"/>
              <a:buNone/>
            </a:pPr>
            <a:r>
              <a:rPr b="1" i="0" lang="en-US" sz="3050" u="none" cap="none" strike="noStrike">
                <a:solidFill>
                  <a:srgbClr val="4B698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Великие Ученые — Патриоты</a:t>
            </a:r>
            <a:endParaRPr b="0" i="0" sz="3050" u="none" cap="none" strike="noStrike"/>
          </a:p>
        </p:txBody>
      </p:sp>
      <p:sp>
        <p:nvSpPr>
          <p:cNvPr id="142" name="Google Shape;142;p5"/>
          <p:cNvSpPr/>
          <p:nvPr/>
        </p:nvSpPr>
        <p:spPr>
          <a:xfrm>
            <a:off x="629603" y="1239441"/>
            <a:ext cx="13371195" cy="2518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200"/>
              <a:buFont typeface="Public Sans"/>
              <a:buNone/>
            </a:pPr>
            <a:r>
              <a:rPr b="0" i="0" lang="en-US" sz="12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Многие выдающиеся советские математики внесли неоценимый вклад в оборонную промышленность и военную науку, работая над сложнейшими расчетами в тылу.</a:t>
            </a:r>
            <a:endParaRPr b="0" i="0" sz="1200" u="none" cap="none" strike="noStrike"/>
          </a:p>
        </p:txBody>
      </p:sp>
      <p:pic>
        <p:nvPicPr>
          <p:cNvPr descr="preencoded.png" id="143" name="Google Shape;14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223" y="1771888"/>
            <a:ext cx="4368046" cy="43680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44" name="Google Shape;14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31118" y="1771888"/>
            <a:ext cx="4368046" cy="43680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45" name="Google Shape;14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25013" y="1771888"/>
            <a:ext cx="4368046" cy="436804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5"/>
          <p:cNvSpPr/>
          <p:nvPr/>
        </p:nvSpPr>
        <p:spPr>
          <a:xfrm>
            <a:off x="629603" y="6420564"/>
            <a:ext cx="4352092" cy="1613773"/>
          </a:xfrm>
          <a:prstGeom prst="roundRect">
            <a:avLst>
              <a:gd fmla="val 4097" name="adj"/>
            </a:avLst>
          </a:prstGeom>
          <a:solidFill>
            <a:srgbClr val="FFFAF6"/>
          </a:solidFill>
          <a:ln cap="flat" cmpd="sng" w="22850">
            <a:solidFill>
              <a:srgbClr val="E1C2C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13970">
              <a:srgbClr val="E1C2C2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47" name="Google Shape;147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8046" y="6349008"/>
            <a:ext cx="188833" cy="1888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48" name="Google Shape;148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64418" y="7917061"/>
            <a:ext cx="188833" cy="188833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5"/>
          <p:cNvSpPr/>
          <p:nvPr/>
        </p:nvSpPr>
        <p:spPr>
          <a:xfrm>
            <a:off x="888563" y="6679525"/>
            <a:ext cx="1967508" cy="2459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500"/>
              <a:buFont typeface="Playfair Display SemiBold"/>
              <a:buNone/>
            </a:pPr>
            <a:r>
              <a:rPr b="1" i="0" lang="en-US" sz="1500" u="none" cap="none" strike="noStrike">
                <a:solidFill>
                  <a:srgbClr val="6F655D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А.Н. Колмогоров</a:t>
            </a:r>
            <a:endParaRPr b="0" i="0" sz="1500" u="none" cap="none" strike="noStrike"/>
          </a:p>
        </p:txBody>
      </p:sp>
      <p:sp>
        <p:nvSpPr>
          <p:cNvPr id="150" name="Google Shape;150;p5"/>
          <p:cNvSpPr/>
          <p:nvPr/>
        </p:nvSpPr>
        <p:spPr>
          <a:xfrm>
            <a:off x="888563" y="7019925"/>
            <a:ext cx="3834170" cy="503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200"/>
              <a:buFont typeface="Public Sans"/>
              <a:buNone/>
            </a:pPr>
            <a:r>
              <a:rPr b="0" i="0" lang="en-US" sz="12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Работал над теорией стрельбы и баллистикой, повышая точность артиллерийского огня.</a:t>
            </a:r>
            <a:endParaRPr b="0" i="0" sz="1200" u="none" cap="none" strike="noStrike"/>
          </a:p>
        </p:txBody>
      </p:sp>
      <p:sp>
        <p:nvSpPr>
          <p:cNvPr id="151" name="Google Shape;151;p5"/>
          <p:cNvSpPr/>
          <p:nvPr/>
        </p:nvSpPr>
        <p:spPr>
          <a:xfrm>
            <a:off x="5139095" y="6420564"/>
            <a:ext cx="4352092" cy="1613773"/>
          </a:xfrm>
          <a:prstGeom prst="roundRect">
            <a:avLst>
              <a:gd fmla="val 4097" name="adj"/>
            </a:avLst>
          </a:prstGeom>
          <a:solidFill>
            <a:srgbClr val="FFFAF6"/>
          </a:solidFill>
          <a:ln cap="flat" cmpd="sng" w="22850">
            <a:solidFill>
              <a:srgbClr val="CCC4EC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13970">
              <a:srgbClr val="CCC4EC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52" name="Google Shape;152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67538" y="6349008"/>
            <a:ext cx="188833" cy="1888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53" name="Google Shape;153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373910" y="7917061"/>
            <a:ext cx="188833" cy="188833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5"/>
          <p:cNvSpPr/>
          <p:nvPr/>
        </p:nvSpPr>
        <p:spPr>
          <a:xfrm>
            <a:off x="5398056" y="6679525"/>
            <a:ext cx="1967508" cy="2459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500"/>
              <a:buFont typeface="Playfair Display SemiBold"/>
              <a:buNone/>
            </a:pPr>
            <a:r>
              <a:rPr b="1" i="0" lang="en-US" sz="1500" u="none" cap="none" strike="noStrike">
                <a:solidFill>
                  <a:srgbClr val="6F655D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М.В. Келдыш</a:t>
            </a:r>
            <a:endParaRPr b="0" i="0" sz="1500" u="none" cap="none" strike="noStrike"/>
          </a:p>
        </p:txBody>
      </p:sp>
      <p:sp>
        <p:nvSpPr>
          <p:cNvPr id="155" name="Google Shape;155;p5"/>
          <p:cNvSpPr/>
          <p:nvPr/>
        </p:nvSpPr>
        <p:spPr>
          <a:xfrm>
            <a:off x="5398056" y="7019925"/>
            <a:ext cx="3834170" cy="7554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200"/>
              <a:buFont typeface="Public Sans"/>
              <a:buNone/>
            </a:pPr>
            <a:r>
              <a:rPr b="0" i="0" lang="en-US" sz="12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Занимался аэродинамикой и расчетами для авиации, что было критически важно для создания новых самолетов.</a:t>
            </a:r>
            <a:endParaRPr b="0" i="0" sz="1200" u="none" cap="none" strike="noStrike"/>
          </a:p>
        </p:txBody>
      </p:sp>
      <p:sp>
        <p:nvSpPr>
          <p:cNvPr id="156" name="Google Shape;156;p5"/>
          <p:cNvSpPr/>
          <p:nvPr/>
        </p:nvSpPr>
        <p:spPr>
          <a:xfrm>
            <a:off x="9648587" y="6420564"/>
            <a:ext cx="4352211" cy="1613773"/>
          </a:xfrm>
          <a:prstGeom prst="roundRect">
            <a:avLst>
              <a:gd fmla="val 4097" name="adj"/>
            </a:avLst>
          </a:prstGeom>
          <a:solidFill>
            <a:srgbClr val="FFFAF6"/>
          </a:solidFill>
          <a:ln cap="flat" cmpd="sng" w="22850">
            <a:solidFill>
              <a:srgbClr val="B4DAE4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13970">
              <a:srgbClr val="B4DAE4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57" name="Google Shape;157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577030" y="6349008"/>
            <a:ext cx="188833" cy="1888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58" name="Google Shape;158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883521" y="7917061"/>
            <a:ext cx="188833" cy="18883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5"/>
          <p:cNvSpPr/>
          <p:nvPr/>
        </p:nvSpPr>
        <p:spPr>
          <a:xfrm>
            <a:off x="9907548" y="6679525"/>
            <a:ext cx="1967508" cy="2459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500"/>
              <a:buFont typeface="Playfair Display SemiBold"/>
              <a:buNone/>
            </a:pPr>
            <a:r>
              <a:rPr b="1" i="0" lang="en-US" sz="1500" u="none" cap="none" strike="noStrike">
                <a:solidFill>
                  <a:srgbClr val="6F655D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Л.С. Понтрягин</a:t>
            </a:r>
            <a:endParaRPr b="0" i="0" sz="1500" u="none" cap="none" strike="noStrike"/>
          </a:p>
        </p:txBody>
      </p:sp>
      <p:sp>
        <p:nvSpPr>
          <p:cNvPr id="160" name="Google Shape;160;p5"/>
          <p:cNvSpPr/>
          <p:nvPr/>
        </p:nvSpPr>
        <p:spPr>
          <a:xfrm>
            <a:off x="9907548" y="7019925"/>
            <a:ext cx="3834289" cy="503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200"/>
              <a:buFont typeface="Public Sans"/>
              <a:buNone/>
            </a:pPr>
            <a:r>
              <a:rPr b="0" i="0" lang="en-US" sz="12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Внес вклад в теорию управления и навигации, несмотря на потерю зрения в детстве.</a:t>
            </a:r>
            <a:endParaRPr b="0" i="0" sz="1200" u="none" cap="none" strike="noStrik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/>
          <p:nvPr/>
        </p:nvSpPr>
        <p:spPr>
          <a:xfrm>
            <a:off x="717349" y="493625"/>
            <a:ext cx="11372100" cy="5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4B6981"/>
              </a:buClr>
              <a:buSzPts val="3500"/>
              <a:buFont typeface="Playfair Display SemiBold"/>
              <a:buNone/>
            </a:pPr>
            <a:r>
              <a:rPr b="1" i="0" lang="en-US" sz="3500" u="none" cap="none" strike="noStrike">
                <a:solidFill>
                  <a:srgbClr val="4B698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Актуализация Знаний и Разминка</a:t>
            </a:r>
            <a:endParaRPr b="0" i="0" sz="3500" u="none" cap="none" strike="noStrike"/>
          </a:p>
        </p:txBody>
      </p:sp>
      <p:sp>
        <p:nvSpPr>
          <p:cNvPr id="167" name="Google Shape;167;p6"/>
          <p:cNvSpPr/>
          <p:nvPr/>
        </p:nvSpPr>
        <p:spPr>
          <a:xfrm>
            <a:off x="717352" y="1412677"/>
            <a:ext cx="13195697" cy="2868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400"/>
              <a:buFont typeface="Public Sans"/>
              <a:buNone/>
            </a:pPr>
            <a:r>
              <a:rPr b="0" i="0" lang="en-US" sz="14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Перед погружением в исторические задачи необходимо вспомнить ключевые математические понятия, которые будут использоваться в расчетах.</a:t>
            </a:r>
            <a:endParaRPr b="0" i="0" sz="1400" u="none" cap="none" strike="noStrike"/>
          </a:p>
        </p:txBody>
      </p:sp>
      <p:sp>
        <p:nvSpPr>
          <p:cNvPr id="168" name="Google Shape;168;p6"/>
          <p:cNvSpPr/>
          <p:nvPr/>
        </p:nvSpPr>
        <p:spPr>
          <a:xfrm>
            <a:off x="717352" y="1901190"/>
            <a:ext cx="6508194" cy="538043"/>
          </a:xfrm>
          <a:prstGeom prst="roundRect">
            <a:avLst>
              <a:gd fmla="val 480022" name="adj"/>
            </a:avLst>
          </a:prstGeom>
          <a:solidFill>
            <a:srgbClr val="E1C2C2">
              <a:alpha val="49803"/>
            </a:srgbClr>
          </a:solidFill>
          <a:ln cap="flat" cmpd="sng" w="9525">
            <a:solidFill>
              <a:srgbClr val="C7A8A8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16510">
              <a:srgbClr val="C7A8A8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69" name="Google Shape;16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6908" y="2002036"/>
            <a:ext cx="268962" cy="33623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6"/>
          <p:cNvSpPr/>
          <p:nvPr/>
        </p:nvSpPr>
        <p:spPr>
          <a:xfrm>
            <a:off x="896660" y="2618542"/>
            <a:ext cx="2241947" cy="2801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750"/>
              <a:buFont typeface="Playfair Display SemiBold"/>
              <a:buNone/>
            </a:pPr>
            <a:r>
              <a:rPr b="1" i="0" lang="en-US" sz="1750" u="none" cap="none" strike="noStrike">
                <a:solidFill>
                  <a:srgbClr val="6F655D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Проценты</a:t>
            </a:r>
            <a:endParaRPr b="0" i="0" sz="1750" u="none" cap="none" strike="noStrike"/>
          </a:p>
        </p:txBody>
      </p:sp>
      <p:sp>
        <p:nvSpPr>
          <p:cNvPr id="171" name="Google Shape;171;p6"/>
          <p:cNvSpPr/>
          <p:nvPr/>
        </p:nvSpPr>
        <p:spPr>
          <a:xfrm>
            <a:off x="896660" y="3006209"/>
            <a:ext cx="6149578" cy="573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400"/>
              <a:buFont typeface="Public Sans"/>
              <a:buNone/>
            </a:pPr>
            <a:r>
              <a:rPr b="0" i="0" lang="en-US" sz="14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Что такое процент? Как найти процент от числа? (Например, перевыполнение плана).</a:t>
            </a:r>
            <a:endParaRPr b="0" i="0" sz="1400" u="none" cap="none" strike="noStrike"/>
          </a:p>
        </p:txBody>
      </p:sp>
      <p:sp>
        <p:nvSpPr>
          <p:cNvPr id="172" name="Google Shape;172;p6"/>
          <p:cNvSpPr/>
          <p:nvPr/>
        </p:nvSpPr>
        <p:spPr>
          <a:xfrm>
            <a:off x="7404854" y="1901190"/>
            <a:ext cx="6508194" cy="538043"/>
          </a:xfrm>
          <a:prstGeom prst="roundRect">
            <a:avLst>
              <a:gd fmla="val 480022" name="adj"/>
            </a:avLst>
          </a:prstGeom>
          <a:solidFill>
            <a:srgbClr val="CCC4EC">
              <a:alpha val="49803"/>
            </a:srgbClr>
          </a:solidFill>
          <a:ln cap="flat" cmpd="sng" w="9525">
            <a:solidFill>
              <a:srgbClr val="B2AAD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16510">
              <a:srgbClr val="B2AAD2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73" name="Google Shape;17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24411" y="2002036"/>
            <a:ext cx="268962" cy="336233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/>
          <p:nvPr/>
        </p:nvSpPr>
        <p:spPr>
          <a:xfrm>
            <a:off x="7584162" y="2618542"/>
            <a:ext cx="2241947" cy="2801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750"/>
              <a:buFont typeface="Playfair Display SemiBold"/>
              <a:buNone/>
            </a:pPr>
            <a:r>
              <a:rPr b="1" i="0" lang="en-US" sz="1750" u="none" cap="none" strike="noStrike">
                <a:solidFill>
                  <a:srgbClr val="6F655D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Дроби</a:t>
            </a:r>
            <a:endParaRPr b="0" i="0" sz="1750" u="none" cap="none" strike="noStrike"/>
          </a:p>
        </p:txBody>
      </p:sp>
      <p:sp>
        <p:nvSpPr>
          <p:cNvPr id="175" name="Google Shape;175;p6"/>
          <p:cNvSpPr/>
          <p:nvPr/>
        </p:nvSpPr>
        <p:spPr>
          <a:xfrm>
            <a:off x="7584162" y="3006209"/>
            <a:ext cx="6149578" cy="573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400"/>
              <a:buFont typeface="Public Sans"/>
              <a:buNone/>
            </a:pPr>
            <a:r>
              <a:rPr b="0" i="0" lang="en-US" sz="14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Как найти часть от числа, выраженную дробью? (Например, распределение снарядов).</a:t>
            </a:r>
            <a:endParaRPr b="0" i="0" sz="1400" u="none" cap="none" strike="noStrike"/>
          </a:p>
        </p:txBody>
      </p:sp>
      <p:sp>
        <p:nvSpPr>
          <p:cNvPr id="176" name="Google Shape;176;p6"/>
          <p:cNvSpPr/>
          <p:nvPr/>
        </p:nvSpPr>
        <p:spPr>
          <a:xfrm>
            <a:off x="717352" y="3938468"/>
            <a:ext cx="6508194" cy="538043"/>
          </a:xfrm>
          <a:prstGeom prst="roundRect">
            <a:avLst>
              <a:gd fmla="val 480022" name="adj"/>
            </a:avLst>
          </a:prstGeom>
          <a:solidFill>
            <a:srgbClr val="B4DAE4">
              <a:alpha val="49803"/>
            </a:srgbClr>
          </a:solidFill>
          <a:ln cap="flat" cmpd="sng" w="9525">
            <a:solidFill>
              <a:srgbClr val="9AC0CA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16510">
              <a:srgbClr val="9AC0CA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77" name="Google Shape;17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36908" y="4039314"/>
            <a:ext cx="268962" cy="33623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6"/>
          <p:cNvSpPr/>
          <p:nvPr/>
        </p:nvSpPr>
        <p:spPr>
          <a:xfrm>
            <a:off x="896660" y="4655820"/>
            <a:ext cx="2241947" cy="2801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750"/>
              <a:buFont typeface="Playfair Display SemiBold"/>
              <a:buNone/>
            </a:pPr>
            <a:r>
              <a:rPr b="1" i="0" lang="en-US" sz="1750" u="none" cap="none" strike="noStrike">
                <a:solidFill>
                  <a:srgbClr val="6F655D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Пропорции</a:t>
            </a:r>
            <a:endParaRPr b="0" i="0" sz="1750" u="none" cap="none" strike="noStrike"/>
          </a:p>
        </p:txBody>
      </p:sp>
      <p:sp>
        <p:nvSpPr>
          <p:cNvPr id="179" name="Google Shape;179;p6"/>
          <p:cNvSpPr/>
          <p:nvPr/>
        </p:nvSpPr>
        <p:spPr>
          <a:xfrm>
            <a:off x="896660" y="5043488"/>
            <a:ext cx="6149578" cy="573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400"/>
              <a:buFont typeface="Public Sans"/>
              <a:buNone/>
            </a:pPr>
            <a:r>
              <a:rPr b="0" i="0" lang="en-US" sz="14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Что такое пропорция и как она используется для нахождения неизвестных величин?</a:t>
            </a:r>
            <a:endParaRPr b="0" i="0" sz="1400" u="none" cap="none" strike="noStrike"/>
          </a:p>
        </p:txBody>
      </p:sp>
      <p:sp>
        <p:nvSpPr>
          <p:cNvPr id="180" name="Google Shape;180;p6"/>
          <p:cNvSpPr/>
          <p:nvPr/>
        </p:nvSpPr>
        <p:spPr>
          <a:xfrm>
            <a:off x="7404854" y="3938468"/>
            <a:ext cx="6508194" cy="538043"/>
          </a:xfrm>
          <a:prstGeom prst="roundRect">
            <a:avLst>
              <a:gd fmla="val 480022" name="adj"/>
            </a:avLst>
          </a:prstGeom>
          <a:solidFill>
            <a:srgbClr val="E1C2C2">
              <a:alpha val="49803"/>
            </a:srgbClr>
          </a:solidFill>
          <a:ln cap="flat" cmpd="sng" w="9525">
            <a:solidFill>
              <a:srgbClr val="C7A8A8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16510">
              <a:srgbClr val="C7A8A8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81" name="Google Shape;181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24411" y="4039314"/>
            <a:ext cx="268962" cy="336233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6"/>
          <p:cNvSpPr/>
          <p:nvPr/>
        </p:nvSpPr>
        <p:spPr>
          <a:xfrm>
            <a:off x="7584162" y="4655820"/>
            <a:ext cx="2241947" cy="2801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750"/>
              <a:buFont typeface="Playfair Display SemiBold"/>
              <a:buNone/>
            </a:pPr>
            <a:r>
              <a:rPr b="1" i="0" lang="en-US" sz="1750" u="none" cap="none" strike="noStrike">
                <a:solidFill>
                  <a:srgbClr val="6F655D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Масштаб</a:t>
            </a:r>
            <a:endParaRPr b="0" i="0" sz="1750" u="none" cap="none" strike="noStrike"/>
          </a:p>
        </p:txBody>
      </p:sp>
      <p:sp>
        <p:nvSpPr>
          <p:cNvPr id="183" name="Google Shape;183;p6"/>
          <p:cNvSpPr/>
          <p:nvPr/>
        </p:nvSpPr>
        <p:spPr>
          <a:xfrm>
            <a:off x="7584162" y="5043488"/>
            <a:ext cx="6149578" cy="573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400"/>
              <a:buFont typeface="Public Sans"/>
              <a:buNone/>
            </a:pPr>
            <a:r>
              <a:rPr b="0" i="0" lang="en-US" sz="14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Что показывает масштаб на карте? Как перевести масштаб в реальное расстояние?</a:t>
            </a:r>
            <a:endParaRPr b="0" i="0" sz="1400" u="none" cap="none" strike="noStrike"/>
          </a:p>
        </p:txBody>
      </p:sp>
      <p:sp>
        <p:nvSpPr>
          <p:cNvPr id="184" name="Google Shape;184;p6"/>
          <p:cNvSpPr/>
          <p:nvPr/>
        </p:nvSpPr>
        <p:spPr>
          <a:xfrm>
            <a:off x="986314" y="6267093"/>
            <a:ext cx="2241947" cy="2801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4B6981"/>
              </a:buClr>
              <a:buSzPts val="1750"/>
              <a:buFont typeface="Playfair Display SemiBold"/>
              <a:buNone/>
            </a:pPr>
            <a:r>
              <a:rPr b="1" i="0" lang="en-US" sz="1750" u="none" cap="none" strike="noStrike">
                <a:solidFill>
                  <a:srgbClr val="4B698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Мини-тест (Устно)</a:t>
            </a:r>
            <a:endParaRPr b="0" i="0" sz="1750" u="none" cap="none" strike="noStrike"/>
          </a:p>
        </p:txBody>
      </p:sp>
      <p:sp>
        <p:nvSpPr>
          <p:cNvPr id="185" name="Google Shape;185;p6"/>
          <p:cNvSpPr/>
          <p:nvPr/>
        </p:nvSpPr>
        <p:spPr>
          <a:xfrm>
            <a:off x="986314" y="6816209"/>
            <a:ext cx="12926735" cy="2868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400"/>
              <a:buFont typeface="Public Sans"/>
              <a:buNone/>
            </a:pPr>
            <a:r>
              <a:rPr b="0" i="0" lang="en-US" sz="14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«Если танк прошёл 30% маршрута, равного 200 км, сколько километров он прошёл?»</a:t>
            </a:r>
            <a:endParaRPr b="0" i="0" sz="1400" u="none" cap="none" strike="noStrike"/>
          </a:p>
        </p:txBody>
      </p:sp>
      <p:sp>
        <p:nvSpPr>
          <p:cNvPr id="186" name="Google Shape;186;p6"/>
          <p:cNvSpPr/>
          <p:nvPr/>
        </p:nvSpPr>
        <p:spPr>
          <a:xfrm>
            <a:off x="986314" y="7304723"/>
            <a:ext cx="12926735" cy="2295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100"/>
              <a:buFont typeface="Public Sans"/>
              <a:buNone/>
            </a:pPr>
            <a:r>
              <a:rPr b="0" i="0" lang="en-US" sz="11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(Ответ: 60 км. Это 30% от 200).</a:t>
            </a:r>
            <a:endParaRPr b="0" i="0" sz="1100" u="none" cap="none" strike="noStrike"/>
          </a:p>
        </p:txBody>
      </p:sp>
      <p:sp>
        <p:nvSpPr>
          <p:cNvPr id="187" name="Google Shape;187;p6"/>
          <p:cNvSpPr/>
          <p:nvPr/>
        </p:nvSpPr>
        <p:spPr>
          <a:xfrm>
            <a:off x="717352" y="5998131"/>
            <a:ext cx="22860" cy="1737836"/>
          </a:xfrm>
          <a:prstGeom prst="rect">
            <a:avLst/>
          </a:prstGeom>
          <a:solidFill>
            <a:srgbClr val="E1C2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93" name="Google Shape;19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95360" y="0"/>
            <a:ext cx="603504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7"/>
          <p:cNvSpPr/>
          <p:nvPr/>
        </p:nvSpPr>
        <p:spPr>
          <a:xfrm>
            <a:off x="684848" y="791289"/>
            <a:ext cx="77742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373"/>
              </a:lnSpc>
              <a:spcBef>
                <a:spcPts val="0"/>
              </a:spcBef>
              <a:spcAft>
                <a:spcPts val="0"/>
              </a:spcAft>
              <a:buClr>
                <a:srgbClr val="4B6981"/>
              </a:buClr>
              <a:buSzPts val="3350"/>
              <a:buFont typeface="Playfair Display SemiBold"/>
              <a:buNone/>
            </a:pPr>
            <a:r>
              <a:rPr b="1" i="0" lang="en-US" sz="3350" u="none" cap="none" strike="noStrike">
                <a:solidFill>
                  <a:srgbClr val="4B698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Основная Часть: Решение Историко-Математических Задач</a:t>
            </a:r>
            <a:endParaRPr b="0" i="0" sz="3350" u="none" cap="none" strike="noStrike"/>
          </a:p>
        </p:txBody>
      </p:sp>
      <p:sp>
        <p:nvSpPr>
          <p:cNvPr id="195" name="Google Shape;195;p7"/>
          <p:cNvSpPr/>
          <p:nvPr/>
        </p:nvSpPr>
        <p:spPr>
          <a:xfrm>
            <a:off x="684848" y="2118003"/>
            <a:ext cx="7774305" cy="5476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38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300"/>
              <a:buFont typeface="Public Sans"/>
              <a:buNone/>
            </a:pPr>
            <a:r>
              <a:rPr b="0" i="0" lang="en-US" sz="13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Работа ведется в группах (3–4 группы по 4–5 человек). Каждая группа получает задачу, основанную на реальных событиях Великой Отечественной войны.</a:t>
            </a:r>
            <a:endParaRPr b="0" i="0" sz="1300" u="none" cap="none" strike="noStrike"/>
          </a:p>
        </p:txBody>
      </p:sp>
      <p:sp>
        <p:nvSpPr>
          <p:cNvPr id="196" name="Google Shape;196;p7"/>
          <p:cNvSpPr/>
          <p:nvPr/>
        </p:nvSpPr>
        <p:spPr>
          <a:xfrm>
            <a:off x="684848" y="3115032"/>
            <a:ext cx="3801547" cy="2355175"/>
          </a:xfrm>
          <a:prstGeom prst="roundRect">
            <a:avLst>
              <a:gd fmla="val 4659" name="adj"/>
            </a:avLst>
          </a:prstGeom>
          <a:solidFill>
            <a:srgbClr val="FFFAF6"/>
          </a:solidFill>
          <a:ln>
            <a:noFill/>
          </a:ln>
          <a:effectLst>
            <a:outerShdw rotWithShape="0" algn="bl" dir="2700000" dist="15240">
              <a:srgbClr val="E1C2C2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7"/>
          <p:cNvSpPr/>
          <p:nvPr/>
        </p:nvSpPr>
        <p:spPr>
          <a:xfrm>
            <a:off x="684848" y="3092172"/>
            <a:ext cx="3801547" cy="91440"/>
          </a:xfrm>
          <a:prstGeom prst="roundRect">
            <a:avLst>
              <a:gd fmla="val 78650" name="adj"/>
            </a:avLst>
          </a:prstGeom>
          <a:solidFill>
            <a:srgbClr val="E1C2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7"/>
          <p:cNvSpPr/>
          <p:nvPr/>
        </p:nvSpPr>
        <p:spPr>
          <a:xfrm>
            <a:off x="2328743" y="2858214"/>
            <a:ext cx="513636" cy="513636"/>
          </a:xfrm>
          <a:prstGeom prst="roundRect">
            <a:avLst>
              <a:gd fmla="val 178025" name="adj"/>
            </a:avLst>
          </a:prstGeom>
          <a:solidFill>
            <a:srgbClr val="E1C2C2">
              <a:alpha val="4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99" name="Google Shape;19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2810" y="2986564"/>
            <a:ext cx="205383" cy="256818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7"/>
          <p:cNvSpPr/>
          <p:nvPr/>
        </p:nvSpPr>
        <p:spPr>
          <a:xfrm>
            <a:off x="878919" y="3543062"/>
            <a:ext cx="3413403" cy="5350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650"/>
              <a:buFont typeface="Playfair Display SemiBold"/>
              <a:buNone/>
            </a:pPr>
            <a:r>
              <a:rPr b="1" i="0" lang="en-US" sz="1650" u="none" cap="none" strike="noStrike">
                <a:solidFill>
                  <a:srgbClr val="6F655D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Задача 1: Танковое Производство (Проценты)</a:t>
            </a:r>
            <a:endParaRPr b="0" i="0" sz="1650" u="none" cap="none" strike="noStrike"/>
          </a:p>
        </p:txBody>
      </p:sp>
      <p:sp>
        <p:nvSpPr>
          <p:cNvPr id="201" name="Google Shape;201;p7"/>
          <p:cNvSpPr/>
          <p:nvPr/>
        </p:nvSpPr>
        <p:spPr>
          <a:xfrm>
            <a:off x="878919" y="4180761"/>
            <a:ext cx="3413403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38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300"/>
              <a:buFont typeface="Public Sans"/>
              <a:buNone/>
            </a:pPr>
            <a:r>
              <a:rPr b="0" i="0" lang="en-US" sz="13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В 1942 году на заводе №183 планировалось выпустить 300 танков Т-34. План перевыполнили на 15%. </a:t>
            </a:r>
            <a:r>
              <a:rPr b="1" i="0" lang="en-US" sz="13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Сколько танков выпустили?</a:t>
            </a:r>
            <a:endParaRPr b="0" i="0" sz="1300" u="none" cap="none" strike="noStrike"/>
          </a:p>
        </p:txBody>
      </p:sp>
      <p:sp>
        <p:nvSpPr>
          <p:cNvPr id="202" name="Google Shape;202;p7"/>
          <p:cNvSpPr/>
          <p:nvPr/>
        </p:nvSpPr>
        <p:spPr>
          <a:xfrm>
            <a:off x="4657606" y="3115032"/>
            <a:ext cx="3801547" cy="2355175"/>
          </a:xfrm>
          <a:prstGeom prst="roundRect">
            <a:avLst>
              <a:gd fmla="val 4659" name="adj"/>
            </a:avLst>
          </a:prstGeom>
          <a:solidFill>
            <a:srgbClr val="FFFAF6"/>
          </a:solidFill>
          <a:ln>
            <a:noFill/>
          </a:ln>
          <a:effectLst>
            <a:outerShdw rotWithShape="0" algn="bl" dir="2700000" dist="15240">
              <a:srgbClr val="CCC4EC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7"/>
          <p:cNvSpPr/>
          <p:nvPr/>
        </p:nvSpPr>
        <p:spPr>
          <a:xfrm>
            <a:off x="4657606" y="3092172"/>
            <a:ext cx="3801547" cy="91440"/>
          </a:xfrm>
          <a:prstGeom prst="roundRect">
            <a:avLst>
              <a:gd fmla="val 78650" name="adj"/>
            </a:avLst>
          </a:prstGeom>
          <a:solidFill>
            <a:srgbClr val="CCC4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7"/>
          <p:cNvSpPr/>
          <p:nvPr/>
        </p:nvSpPr>
        <p:spPr>
          <a:xfrm>
            <a:off x="6301502" y="2858214"/>
            <a:ext cx="513636" cy="513636"/>
          </a:xfrm>
          <a:prstGeom prst="roundRect">
            <a:avLst>
              <a:gd fmla="val 178025" name="adj"/>
            </a:avLst>
          </a:prstGeom>
          <a:solidFill>
            <a:srgbClr val="CCC4EC">
              <a:alpha val="4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05" name="Google Shape;205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55569" y="2986564"/>
            <a:ext cx="205383" cy="256818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7"/>
          <p:cNvSpPr/>
          <p:nvPr/>
        </p:nvSpPr>
        <p:spPr>
          <a:xfrm>
            <a:off x="4851678" y="3543062"/>
            <a:ext cx="3413403" cy="5350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650"/>
              <a:buFont typeface="Playfair Display SemiBold"/>
              <a:buNone/>
            </a:pPr>
            <a:r>
              <a:rPr b="1" i="0" lang="en-US" sz="1650" u="none" cap="none" strike="noStrike">
                <a:solidFill>
                  <a:srgbClr val="6F655D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Задача 2: Расстояние на Карте (Масштаб)</a:t>
            </a:r>
            <a:endParaRPr b="0" i="0" sz="1650" u="none" cap="none" strike="noStrike"/>
          </a:p>
        </p:txBody>
      </p:sp>
      <p:sp>
        <p:nvSpPr>
          <p:cNvPr id="207" name="Google Shape;207;p7"/>
          <p:cNvSpPr/>
          <p:nvPr/>
        </p:nvSpPr>
        <p:spPr>
          <a:xfrm>
            <a:off x="4851678" y="4180761"/>
            <a:ext cx="3413403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38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300"/>
              <a:buFont typeface="Public Sans"/>
              <a:buNone/>
            </a:pPr>
            <a:r>
              <a:rPr b="0" i="0" lang="en-US" sz="13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На военной карте масштаб 1:500 000. Расстояние от Москвы до Курска на карте — 12 см. </a:t>
            </a:r>
            <a:r>
              <a:rPr b="1" i="0" lang="en-US" sz="13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Каково реальное расстояние в километрах?</a:t>
            </a:r>
            <a:endParaRPr b="0" i="0" sz="1300" u="none" cap="none" strike="noStrike"/>
          </a:p>
        </p:txBody>
      </p:sp>
      <p:sp>
        <p:nvSpPr>
          <p:cNvPr id="208" name="Google Shape;208;p7"/>
          <p:cNvSpPr/>
          <p:nvPr/>
        </p:nvSpPr>
        <p:spPr>
          <a:xfrm>
            <a:off x="684848" y="5898237"/>
            <a:ext cx="7774305" cy="1539954"/>
          </a:xfrm>
          <a:prstGeom prst="roundRect">
            <a:avLst>
              <a:gd fmla="val 7125" name="adj"/>
            </a:avLst>
          </a:prstGeom>
          <a:solidFill>
            <a:srgbClr val="FFFAF6"/>
          </a:solidFill>
          <a:ln>
            <a:noFill/>
          </a:ln>
          <a:effectLst>
            <a:outerShdw rotWithShape="0" algn="bl" dir="2700000" dist="15240">
              <a:srgbClr val="B4DAE4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7"/>
          <p:cNvSpPr/>
          <p:nvPr/>
        </p:nvSpPr>
        <p:spPr>
          <a:xfrm>
            <a:off x="684848" y="5875377"/>
            <a:ext cx="7774305" cy="91440"/>
          </a:xfrm>
          <a:prstGeom prst="roundRect">
            <a:avLst>
              <a:gd fmla="val 78650" name="adj"/>
            </a:avLst>
          </a:prstGeom>
          <a:solidFill>
            <a:srgbClr val="B4DA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7"/>
          <p:cNvSpPr/>
          <p:nvPr/>
        </p:nvSpPr>
        <p:spPr>
          <a:xfrm>
            <a:off x="4315182" y="5641419"/>
            <a:ext cx="513636" cy="513636"/>
          </a:xfrm>
          <a:prstGeom prst="roundRect">
            <a:avLst>
              <a:gd fmla="val 178025" name="adj"/>
            </a:avLst>
          </a:prstGeom>
          <a:solidFill>
            <a:srgbClr val="B4DAE4">
              <a:alpha val="4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11" name="Google Shape;211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69249" y="5769769"/>
            <a:ext cx="205383" cy="25681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7"/>
          <p:cNvSpPr/>
          <p:nvPr/>
        </p:nvSpPr>
        <p:spPr>
          <a:xfrm>
            <a:off x="878919" y="6326267"/>
            <a:ext cx="3745111" cy="2675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650"/>
              <a:buFont typeface="Playfair Display SemiBold"/>
              <a:buNone/>
            </a:pPr>
            <a:r>
              <a:rPr b="1" i="0" lang="en-US" sz="1650" u="none" cap="none" strike="noStrike">
                <a:solidFill>
                  <a:srgbClr val="6F655D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Задача 3: Снаряды на Фронт (Дроби)</a:t>
            </a:r>
            <a:endParaRPr b="0" i="0" sz="1650" u="none" cap="none" strike="noStrike"/>
          </a:p>
        </p:txBody>
      </p:sp>
      <p:sp>
        <p:nvSpPr>
          <p:cNvPr id="213" name="Google Shape;213;p7"/>
          <p:cNvSpPr/>
          <p:nvPr/>
        </p:nvSpPr>
        <p:spPr>
          <a:xfrm>
            <a:off x="878919" y="6696432"/>
            <a:ext cx="7386161" cy="5476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38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300"/>
              <a:buFont typeface="Public Sans"/>
              <a:buNone/>
            </a:pPr>
            <a:r>
              <a:rPr b="0" i="0" lang="en-US" sz="13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Из 1200 снарядов, отправленных на фронт, 3/5 были артиллерийскими, остальные — миномётными. Сколько миномётных снарядов отправили?</a:t>
            </a:r>
            <a:endParaRPr b="0" i="0" sz="1300" u="none" cap="none" strike="noStrik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"/>
          <p:cNvSpPr/>
          <p:nvPr/>
        </p:nvSpPr>
        <p:spPr>
          <a:xfrm>
            <a:off x="610676" y="419825"/>
            <a:ext cx="13893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B6981"/>
              </a:buClr>
              <a:buSzPts val="3000"/>
              <a:buFont typeface="Playfair Display SemiBold"/>
              <a:buNone/>
            </a:pPr>
            <a:r>
              <a:rPr b="1" i="0" lang="en-US" sz="3000" u="none" cap="none" strike="noStrike">
                <a:solidFill>
                  <a:srgbClr val="4B698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Исследовательское Задание: Логистика Снабжения</a:t>
            </a:r>
            <a:endParaRPr b="0" i="0" sz="3000" u="none" cap="none" strike="noStrike"/>
          </a:p>
        </p:txBody>
      </p:sp>
      <p:sp>
        <p:nvSpPr>
          <p:cNvPr id="220" name="Google Shape;220;p8"/>
          <p:cNvSpPr/>
          <p:nvPr/>
        </p:nvSpPr>
        <p:spPr>
          <a:xfrm>
            <a:off x="610672" y="1202174"/>
            <a:ext cx="13409057" cy="4883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200"/>
              <a:buFont typeface="Public Sans"/>
              <a:buNone/>
            </a:pPr>
            <a:r>
              <a:rPr b="0" i="0" lang="en-US" sz="12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Это задание требует использования цифровых ресурсов и объединяет работу с масштабом, расстоянием и расчетом времени, демонстрируя важность логистики в военное время.</a:t>
            </a:r>
            <a:endParaRPr b="0" i="0" sz="1200" u="none" cap="none" strike="noStrike"/>
          </a:p>
        </p:txBody>
      </p:sp>
      <p:sp>
        <p:nvSpPr>
          <p:cNvPr id="221" name="Google Shape;221;p8"/>
          <p:cNvSpPr/>
          <p:nvPr/>
        </p:nvSpPr>
        <p:spPr>
          <a:xfrm>
            <a:off x="610679" y="2014900"/>
            <a:ext cx="70239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B6981"/>
              </a:buClr>
              <a:buSzPts val="1800"/>
              <a:buFont typeface="Playfair Display SemiBold"/>
              <a:buNone/>
            </a:pPr>
            <a:r>
              <a:rPr b="1" i="0" lang="en-US" sz="1800" u="none" cap="none" strike="noStrike">
                <a:solidFill>
                  <a:srgbClr val="4B698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Задание с Онлайн-Картой</a:t>
            </a:r>
            <a:endParaRPr b="0" i="0" sz="1800" u="none" cap="none" strike="noStrike"/>
          </a:p>
        </p:txBody>
      </p:sp>
      <p:sp>
        <p:nvSpPr>
          <p:cNvPr id="222" name="Google Shape;222;p8"/>
          <p:cNvSpPr/>
          <p:nvPr/>
        </p:nvSpPr>
        <p:spPr>
          <a:xfrm>
            <a:off x="610672" y="2453640"/>
            <a:ext cx="7207329" cy="4883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200"/>
              <a:buFont typeface="Public Sans"/>
              <a:buNone/>
            </a:pPr>
            <a:r>
              <a:rPr b="0" i="0" lang="en-US" sz="12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Используя онлайн-карту (Яндекс.Карты или аналоги), определите расстояние от </a:t>
            </a:r>
            <a:r>
              <a:rPr b="1" i="0" lang="en-US" sz="12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Балаково</a:t>
            </a:r>
            <a:r>
              <a:rPr b="0" i="0" lang="en-US" sz="12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(город автора урока) до </a:t>
            </a:r>
            <a:r>
              <a:rPr b="1" i="0" lang="en-US" sz="12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Сталинграда</a:t>
            </a:r>
            <a:r>
              <a:rPr b="0" i="0" lang="en-US" sz="12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(ныне Волгоград).</a:t>
            </a:r>
            <a:endParaRPr b="0" i="0" sz="1200" u="none" cap="none" strike="noStrike"/>
          </a:p>
        </p:txBody>
      </p:sp>
      <p:sp>
        <p:nvSpPr>
          <p:cNvPr id="223" name="Google Shape;223;p8"/>
          <p:cNvSpPr/>
          <p:nvPr/>
        </p:nvSpPr>
        <p:spPr>
          <a:xfrm>
            <a:off x="610672" y="3079433"/>
            <a:ext cx="7207329" cy="4883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200"/>
              <a:buFont typeface="Public Sans"/>
              <a:buNone/>
            </a:pPr>
            <a:r>
              <a:rPr b="0" i="0" lang="en-US" sz="12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Рассчитайте, сколько времени потребовалось бы колонне грузовиков, двигающихся со средней скоростью 30 км/ч, чтобы доставить боеприпасы на фронт.</a:t>
            </a:r>
            <a:endParaRPr b="0" i="0" sz="1200" u="none" cap="none" strike="noStrike"/>
          </a:p>
        </p:txBody>
      </p:sp>
      <p:sp>
        <p:nvSpPr>
          <p:cNvPr id="224" name="Google Shape;224;p8"/>
          <p:cNvSpPr/>
          <p:nvPr/>
        </p:nvSpPr>
        <p:spPr>
          <a:xfrm>
            <a:off x="610672" y="3705225"/>
            <a:ext cx="7207329" cy="1953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7894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950"/>
              <a:buFont typeface="Public Sans"/>
              <a:buNone/>
            </a:pPr>
            <a:r>
              <a:rPr b="1" i="0" lang="en-US" sz="9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Формула:</a:t>
            </a:r>
            <a:r>
              <a:rPr b="0" i="0" lang="en-US" sz="95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Время = Расстояние / Скорость.</a:t>
            </a:r>
            <a:endParaRPr b="0" i="0" sz="950" u="none" cap="none" strike="noStrike"/>
          </a:p>
        </p:txBody>
      </p:sp>
      <p:pic>
        <p:nvPicPr>
          <p:cNvPr descr="preencoded.png" id="225" name="Google Shape;22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98048" y="2033945"/>
            <a:ext cx="5829181" cy="582918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8"/>
          <p:cNvSpPr/>
          <p:nvPr/>
        </p:nvSpPr>
        <p:spPr>
          <a:xfrm>
            <a:off x="610672" y="8206502"/>
            <a:ext cx="13409057" cy="244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200"/>
              <a:buFont typeface="Public Sans"/>
              <a:buNone/>
            </a:pPr>
            <a:r>
              <a:rPr b="0" i="0" lang="en-US" sz="12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Представители групп должны не только решить задачу, но и </a:t>
            </a:r>
            <a:r>
              <a:rPr b="1" i="0" lang="en-US" sz="12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кратко доложить</a:t>
            </a:r>
            <a:r>
              <a:rPr b="0" i="0" lang="en-US" sz="12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о значении Сталинградской битвы, используя историческую справку, приложенную к заданию.</a:t>
            </a:r>
            <a:endParaRPr b="0" i="0" sz="1200" u="none" cap="none" strike="noStrik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9"/>
          <p:cNvSpPr/>
          <p:nvPr/>
        </p:nvSpPr>
        <p:spPr>
          <a:xfrm>
            <a:off x="783676" y="538750"/>
            <a:ext cx="137370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4B6981"/>
              </a:buClr>
              <a:buSzPts val="3850"/>
              <a:buFont typeface="Playfair Display SemiBold"/>
              <a:buNone/>
            </a:pPr>
            <a:r>
              <a:rPr b="1" i="0" lang="en-US" sz="3850" u="none" cap="none" strike="noStrike">
                <a:solidFill>
                  <a:srgbClr val="4B698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Обсуждение и Рефлексия: Математика — Оружие</a:t>
            </a:r>
            <a:endParaRPr b="0" i="0" sz="3850" u="none" cap="none" strike="noStrike"/>
          </a:p>
        </p:txBody>
      </p:sp>
      <p:sp>
        <p:nvSpPr>
          <p:cNvPr id="233" name="Google Shape;233;p9"/>
          <p:cNvSpPr/>
          <p:nvPr/>
        </p:nvSpPr>
        <p:spPr>
          <a:xfrm>
            <a:off x="783669" y="1542812"/>
            <a:ext cx="13063061" cy="6269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500"/>
              <a:buFont typeface="Public Sans"/>
              <a:buNone/>
            </a:pPr>
            <a:r>
              <a:rPr b="0" i="0" lang="en-US" sz="15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После решения задач группы представляют свои результаты. Учитель организует обсуждение, чтобы закрепить связь между математикой и историей.</a:t>
            </a:r>
            <a:endParaRPr b="0" i="0" sz="1500" u="none" cap="none" strike="noStrike"/>
          </a:p>
        </p:txBody>
      </p:sp>
      <p:pic>
        <p:nvPicPr>
          <p:cNvPr descr="preencoded.png" id="234" name="Google Shape;23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3669" y="2390180"/>
            <a:ext cx="4354354" cy="78366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9"/>
          <p:cNvSpPr/>
          <p:nvPr/>
        </p:nvSpPr>
        <p:spPr>
          <a:xfrm>
            <a:off x="979524" y="3369700"/>
            <a:ext cx="41586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900"/>
              <a:buFont typeface="Playfair Display SemiBold"/>
              <a:buNone/>
            </a:pPr>
            <a:r>
              <a:rPr b="1" i="0" lang="en-US" sz="1900" u="none" cap="none" strike="noStrike">
                <a:solidFill>
                  <a:srgbClr val="6F655D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Представление Решений</a:t>
            </a:r>
            <a:endParaRPr b="0" i="0" sz="1900" u="none" cap="none" strike="noStrike"/>
          </a:p>
        </p:txBody>
      </p:sp>
      <p:sp>
        <p:nvSpPr>
          <p:cNvPr id="236" name="Google Shape;236;p9"/>
          <p:cNvSpPr/>
          <p:nvPr/>
        </p:nvSpPr>
        <p:spPr>
          <a:xfrm>
            <a:off x="979527" y="3793331"/>
            <a:ext cx="3962638" cy="12539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500"/>
              <a:buFont typeface="Public Sans"/>
              <a:buNone/>
            </a:pPr>
            <a:r>
              <a:rPr b="0" i="0" lang="en-US" sz="15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Представители групп докладывают решения задач и делятся впечатлениями от исторического контекста.</a:t>
            </a:r>
            <a:endParaRPr b="0" i="0" sz="1500" u="none" cap="none" strike="noStrike"/>
          </a:p>
        </p:txBody>
      </p:sp>
      <p:pic>
        <p:nvPicPr>
          <p:cNvPr descr="preencoded.png" id="237" name="Google Shape;23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38023" y="2390180"/>
            <a:ext cx="4354354" cy="78366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9"/>
          <p:cNvSpPr/>
          <p:nvPr/>
        </p:nvSpPr>
        <p:spPr>
          <a:xfrm>
            <a:off x="5333881" y="3369707"/>
            <a:ext cx="2449116" cy="306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900"/>
              <a:buFont typeface="Playfair Display SemiBold"/>
              <a:buNone/>
            </a:pPr>
            <a:r>
              <a:rPr b="1" i="0" lang="en-US" sz="1900" u="none" cap="none" strike="noStrike">
                <a:solidFill>
                  <a:srgbClr val="6F655D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Обсуждение</a:t>
            </a:r>
            <a:endParaRPr b="0" i="0" sz="1900" u="none" cap="none" strike="noStrike"/>
          </a:p>
        </p:txBody>
      </p:sp>
      <p:sp>
        <p:nvSpPr>
          <p:cNvPr id="239" name="Google Shape;239;p9"/>
          <p:cNvSpPr/>
          <p:nvPr/>
        </p:nvSpPr>
        <p:spPr>
          <a:xfrm>
            <a:off x="5333881" y="3793331"/>
            <a:ext cx="3962638" cy="12539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500"/>
              <a:buFont typeface="Public Sans"/>
              <a:buNone/>
            </a:pPr>
            <a:r>
              <a:rPr b="0" i="0" lang="en-US" sz="15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Учитель подводит итог: «Математика — не только наука, но и оружие Победы, обеспечивающее точность и планирование».</a:t>
            </a:r>
            <a:endParaRPr b="0" i="0" sz="1500" u="none" cap="none" strike="noStrike"/>
          </a:p>
        </p:txBody>
      </p:sp>
      <p:pic>
        <p:nvPicPr>
          <p:cNvPr descr="preencoded.png" id="240" name="Google Shape;24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92377" y="2390180"/>
            <a:ext cx="4354354" cy="783669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9"/>
          <p:cNvSpPr/>
          <p:nvPr/>
        </p:nvSpPr>
        <p:spPr>
          <a:xfrm>
            <a:off x="9688220" y="3369700"/>
            <a:ext cx="44925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900"/>
              <a:buFont typeface="Playfair Display SemiBold"/>
              <a:buNone/>
            </a:pPr>
            <a:r>
              <a:rPr b="1" i="0" lang="en-US" sz="1900" u="none" cap="none" strike="noStrike">
                <a:solidFill>
                  <a:srgbClr val="6F655D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Вопросы для Рефлексии</a:t>
            </a:r>
            <a:endParaRPr b="0" i="0" sz="1900" u="none" cap="none" strike="noStrike"/>
          </a:p>
        </p:txBody>
      </p:sp>
      <p:sp>
        <p:nvSpPr>
          <p:cNvPr id="242" name="Google Shape;242;p9"/>
          <p:cNvSpPr/>
          <p:nvPr/>
        </p:nvSpPr>
        <p:spPr>
          <a:xfrm>
            <a:off x="9688235" y="3793331"/>
            <a:ext cx="3962638" cy="6269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500"/>
              <a:buFont typeface="Public Sans"/>
              <a:buChar char="•"/>
            </a:pPr>
            <a:r>
              <a:rPr b="0" i="0" lang="en-US" sz="15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Что нового вы узнали о роли науки в войне?</a:t>
            </a:r>
            <a:endParaRPr b="0" i="0" sz="1500" u="none" cap="none" strike="noStrike"/>
          </a:p>
        </p:txBody>
      </p:sp>
      <p:sp>
        <p:nvSpPr>
          <p:cNvPr id="243" name="Google Shape;243;p9"/>
          <p:cNvSpPr/>
          <p:nvPr/>
        </p:nvSpPr>
        <p:spPr>
          <a:xfrm>
            <a:off x="9688235" y="4488775"/>
            <a:ext cx="3962638" cy="6269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500"/>
              <a:buFont typeface="Public Sans"/>
              <a:buChar char="•"/>
            </a:pPr>
            <a:r>
              <a:rPr b="0" i="0" lang="en-US" sz="15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Как математика помогла в достижении Победы?</a:t>
            </a:r>
            <a:endParaRPr b="0" i="0" sz="1500" u="none" cap="none" strike="noStrike"/>
          </a:p>
        </p:txBody>
      </p:sp>
      <p:sp>
        <p:nvSpPr>
          <p:cNvPr id="244" name="Google Shape;244;p9"/>
          <p:cNvSpPr/>
          <p:nvPr/>
        </p:nvSpPr>
        <p:spPr>
          <a:xfrm>
            <a:off x="783683" y="5605450"/>
            <a:ext cx="7548000" cy="3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913"/>
              </a:lnSpc>
              <a:spcBef>
                <a:spcPts val="0"/>
              </a:spcBef>
              <a:spcAft>
                <a:spcPts val="0"/>
              </a:spcAft>
              <a:buClr>
                <a:srgbClr val="4B6981"/>
              </a:buClr>
              <a:buSzPts val="2300"/>
              <a:buFont typeface="Playfair Display SemiBold"/>
              <a:buNone/>
            </a:pPr>
            <a:r>
              <a:rPr b="1" i="0" lang="en-US" sz="2300" u="none" cap="none" strike="noStrike">
                <a:solidFill>
                  <a:srgbClr val="4B698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Самооценка Учащихся</a:t>
            </a:r>
            <a:endParaRPr b="0" i="0" sz="2300" u="none" cap="none" strike="noStrike"/>
          </a:p>
        </p:txBody>
      </p:sp>
      <p:sp>
        <p:nvSpPr>
          <p:cNvPr id="245" name="Google Shape;245;p9"/>
          <p:cNvSpPr/>
          <p:nvPr/>
        </p:nvSpPr>
        <p:spPr>
          <a:xfrm>
            <a:off x="783669" y="6266617"/>
            <a:ext cx="13063061" cy="3134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500"/>
              <a:buFont typeface="Public Sans"/>
              <a:buNone/>
            </a:pPr>
            <a:r>
              <a:rPr b="0" i="0" lang="en-US" sz="1500" u="none" cap="none" strike="noStrike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Учащиеся заполняют «Лист самооценки» (шкала от 1 до 5) по следующим критериям:</a:t>
            </a:r>
            <a:endParaRPr b="0" i="0" sz="1500" u="none" cap="none" strike="noStrike"/>
          </a:p>
        </p:txBody>
      </p:sp>
      <p:sp>
        <p:nvSpPr>
          <p:cNvPr id="246" name="Google Shape;246;p9"/>
          <p:cNvSpPr/>
          <p:nvPr/>
        </p:nvSpPr>
        <p:spPr>
          <a:xfrm>
            <a:off x="783669" y="6898362"/>
            <a:ext cx="3576518" cy="244912"/>
          </a:xfrm>
          <a:prstGeom prst="roundRect">
            <a:avLst>
              <a:gd fmla="val 33601" name="adj"/>
            </a:avLst>
          </a:prstGeom>
          <a:solidFill>
            <a:srgbClr val="E1C2C2">
              <a:alpha val="49803"/>
            </a:srgbClr>
          </a:solidFill>
          <a:ln cap="flat" cmpd="sng" w="9525">
            <a:solidFill>
              <a:srgbClr val="C7A8A8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17780">
              <a:srgbClr val="C7A8A8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9"/>
          <p:cNvSpPr/>
          <p:nvPr/>
        </p:nvSpPr>
        <p:spPr>
          <a:xfrm>
            <a:off x="783669" y="6898362"/>
            <a:ext cx="2861191" cy="244912"/>
          </a:xfrm>
          <a:prstGeom prst="roundRect">
            <a:avLst>
              <a:gd fmla="val 33601" name="adj"/>
            </a:avLst>
          </a:prstGeom>
          <a:solidFill>
            <a:srgbClr val="E1C2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9"/>
          <p:cNvSpPr/>
          <p:nvPr/>
        </p:nvSpPr>
        <p:spPr>
          <a:xfrm>
            <a:off x="4507111" y="6898362"/>
            <a:ext cx="467558" cy="2449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900"/>
              <a:buFont typeface="Playfair Display SemiBold"/>
              <a:buNone/>
            </a:pPr>
            <a:r>
              <a:rPr b="1" i="0" lang="en-US" sz="1900" u="none" cap="none" strike="noStrike">
                <a:solidFill>
                  <a:srgbClr val="6F655D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80%</a:t>
            </a:r>
            <a:endParaRPr b="0" i="0" sz="1900" u="none" cap="none" strike="noStrike"/>
          </a:p>
        </p:txBody>
      </p:sp>
      <p:sp>
        <p:nvSpPr>
          <p:cNvPr id="249" name="Google Shape;249;p9"/>
          <p:cNvSpPr/>
          <p:nvPr/>
        </p:nvSpPr>
        <p:spPr>
          <a:xfrm>
            <a:off x="783669" y="7388066"/>
            <a:ext cx="2449116" cy="306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900"/>
              <a:buFont typeface="Playfair Display SemiBold"/>
              <a:buNone/>
            </a:pPr>
            <a:r>
              <a:rPr b="1" i="0" lang="en-US" sz="1900" u="none" cap="none" strike="noStrike">
                <a:solidFill>
                  <a:srgbClr val="6F655D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Понимание Темы</a:t>
            </a:r>
            <a:endParaRPr b="0" i="0" sz="1900" u="none" cap="none" strike="noStrike"/>
          </a:p>
        </p:txBody>
      </p:sp>
      <p:sp>
        <p:nvSpPr>
          <p:cNvPr id="250" name="Google Shape;250;p9"/>
          <p:cNvSpPr/>
          <p:nvPr/>
        </p:nvSpPr>
        <p:spPr>
          <a:xfrm>
            <a:off x="5219581" y="6898362"/>
            <a:ext cx="3624024" cy="244912"/>
          </a:xfrm>
          <a:prstGeom prst="roundRect">
            <a:avLst>
              <a:gd fmla="val 33601" name="adj"/>
            </a:avLst>
          </a:prstGeom>
          <a:solidFill>
            <a:srgbClr val="CCC4EC">
              <a:alpha val="49803"/>
            </a:srgbClr>
          </a:solidFill>
          <a:ln cap="flat" cmpd="sng" w="9525">
            <a:solidFill>
              <a:srgbClr val="B2AAD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17780">
              <a:srgbClr val="B2AAD2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9"/>
          <p:cNvSpPr/>
          <p:nvPr/>
        </p:nvSpPr>
        <p:spPr>
          <a:xfrm>
            <a:off x="5219581" y="6898362"/>
            <a:ext cx="3442811" cy="244912"/>
          </a:xfrm>
          <a:prstGeom prst="roundRect">
            <a:avLst>
              <a:gd fmla="val 33601" name="adj"/>
            </a:avLst>
          </a:prstGeom>
          <a:solidFill>
            <a:srgbClr val="CCC4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9"/>
          <p:cNvSpPr/>
          <p:nvPr/>
        </p:nvSpPr>
        <p:spPr>
          <a:xfrm>
            <a:off x="8990528" y="6898362"/>
            <a:ext cx="420172" cy="2449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900"/>
              <a:buFont typeface="Playfair Display SemiBold"/>
              <a:buNone/>
            </a:pPr>
            <a:r>
              <a:rPr b="1" i="0" lang="en-US" sz="1900" u="none" cap="none" strike="noStrike">
                <a:solidFill>
                  <a:srgbClr val="6F655D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95%</a:t>
            </a:r>
            <a:endParaRPr b="0" i="0" sz="1900" u="none" cap="none" strike="noStrike"/>
          </a:p>
        </p:txBody>
      </p:sp>
      <p:sp>
        <p:nvSpPr>
          <p:cNvPr id="253" name="Google Shape;253;p9"/>
          <p:cNvSpPr/>
          <p:nvPr/>
        </p:nvSpPr>
        <p:spPr>
          <a:xfrm>
            <a:off x="5219581" y="7388066"/>
            <a:ext cx="2449116" cy="306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900"/>
              <a:buFont typeface="Playfair Display SemiBold"/>
              <a:buNone/>
            </a:pPr>
            <a:r>
              <a:rPr b="1" i="0" lang="en-US" sz="1900" u="none" cap="none" strike="noStrike">
                <a:solidFill>
                  <a:srgbClr val="6F655D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Участие в Группе</a:t>
            </a:r>
            <a:endParaRPr b="0" i="0" sz="1900" u="none" cap="none" strike="noStrike"/>
          </a:p>
        </p:txBody>
      </p:sp>
      <p:sp>
        <p:nvSpPr>
          <p:cNvPr id="254" name="Google Shape;254;p9"/>
          <p:cNvSpPr/>
          <p:nvPr/>
        </p:nvSpPr>
        <p:spPr>
          <a:xfrm>
            <a:off x="9655612" y="6898362"/>
            <a:ext cx="3578781" cy="244912"/>
          </a:xfrm>
          <a:prstGeom prst="roundRect">
            <a:avLst>
              <a:gd fmla="val 33601" name="adj"/>
            </a:avLst>
          </a:prstGeom>
          <a:solidFill>
            <a:srgbClr val="B4DAE4">
              <a:alpha val="49803"/>
            </a:srgbClr>
          </a:solidFill>
          <a:ln cap="flat" cmpd="sng" w="9525">
            <a:solidFill>
              <a:srgbClr val="9AC0CA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00000" dist="17780">
              <a:srgbClr val="9AC0CA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9"/>
          <p:cNvSpPr/>
          <p:nvPr/>
        </p:nvSpPr>
        <p:spPr>
          <a:xfrm>
            <a:off x="9655612" y="6898362"/>
            <a:ext cx="3220879" cy="244912"/>
          </a:xfrm>
          <a:prstGeom prst="roundRect">
            <a:avLst>
              <a:gd fmla="val 33601" name="adj"/>
            </a:avLst>
          </a:prstGeom>
          <a:solidFill>
            <a:srgbClr val="B4DA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9"/>
          <p:cNvSpPr/>
          <p:nvPr/>
        </p:nvSpPr>
        <p:spPr>
          <a:xfrm>
            <a:off x="13381315" y="6898362"/>
            <a:ext cx="465415" cy="2449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900"/>
              <a:buFont typeface="Playfair Display SemiBold"/>
              <a:buNone/>
            </a:pPr>
            <a:r>
              <a:rPr b="1" i="0" lang="en-US" sz="1900" u="none" cap="none" strike="noStrike">
                <a:solidFill>
                  <a:srgbClr val="6F655D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90%</a:t>
            </a:r>
            <a:endParaRPr b="0" i="0" sz="1900" u="none" cap="none" strike="noStrike"/>
          </a:p>
        </p:txBody>
      </p:sp>
      <p:sp>
        <p:nvSpPr>
          <p:cNvPr id="257" name="Google Shape;257;p9"/>
          <p:cNvSpPr/>
          <p:nvPr/>
        </p:nvSpPr>
        <p:spPr>
          <a:xfrm>
            <a:off x="9655612" y="7388066"/>
            <a:ext cx="2577941" cy="306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6F655D"/>
              </a:buClr>
              <a:buSzPts val="1900"/>
              <a:buFont typeface="Playfair Display SemiBold"/>
              <a:buNone/>
            </a:pPr>
            <a:r>
              <a:rPr b="1" i="0" lang="en-US" sz="1900" u="none" cap="none" strike="noStrike">
                <a:solidFill>
                  <a:srgbClr val="6F655D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Интерес к Материалу</a:t>
            </a:r>
            <a:endParaRPr b="0" i="0" sz="1900" u="none" cap="none" strike="noStrik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2025-10-05T09:30:53Z</dcterms:created>
</cp:coreProperties>
</file>