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ource Serif 4 Semi Bold"/>
      <p:regular r:id="rId17"/>
    </p:embeddedFont>
    <p:embeddedFont>
      <p:font typeface="Source Serif 4 Semi Bold"/>
      <p:regular r:id="rId18"/>
    </p:embeddedFont>
    <p:embeddedFont>
      <p:font typeface="Source Serif 4 Semi Bold"/>
      <p:regular r:id="rId19"/>
    </p:embeddedFont>
    <p:embeddedFont>
      <p:font typeface="Source Serif 4 Semi Bold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slideLayout" Target="../slideLayouts/slideLayout10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968693" y="2333387"/>
            <a:ext cx="12692896" cy="1452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Математический КВН «Союзники Победы: Математика и Коды Победы»</a:t>
            </a:r>
            <a:endParaRPr lang="en-US" sz="4550" dirty="0"/>
          </a:p>
        </p:txBody>
      </p:sp>
      <p:sp>
        <p:nvSpPr>
          <p:cNvPr id="5" name="Text 2"/>
          <p:cNvSpPr/>
          <p:nvPr/>
        </p:nvSpPr>
        <p:spPr>
          <a:xfrm>
            <a:off x="968693" y="4155757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Разработка внеклассного мероприятия по математике в соответствии с ФГОС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968693" y="4828461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Автор: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Вайланд Анна Павловна, учитель математики МАОУ СОШ №3 г. Балаково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968693" y="5501164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Организация: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Комитет образования администрации Балаковского муниципального района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1320046"/>
            <a:ext cx="6487478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Источники и ресурсы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2539841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Список использованных источников и ресурсов: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968693" y="3212544"/>
            <a:ext cx="1269289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Положение о проведении межмуниципального конкурса методических разработок внеклассных занятий и уроков «Вклад физиков и математиков в Великую Победу над фашизмом» для учителей физики и математики, посвящённого Году защитника Отечества. (Приложение № 1 к приказу № 286 от 30.09.2025 г.)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8693" y="4484013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Исторические материалы о Великой Отечественной войне (общедоступные)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968693" y="4965383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Материалы о вкладе учёных в годы ВОВ (например, статьи на сайтах, посвящённых истории науки)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68693" y="5446752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Примеры задач из школьной математики, адаптированные под тематику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68693" y="6119455"/>
            <a:ext cx="1269289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Документ разработан в соответствии с ФГОС и направлен на формирование патриотических чувств учащихся через призму математики и истории Великой Отечественной войны.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715328"/>
            <a:ext cx="8296037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Цель и задачи мероприятия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1935123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Цель мероприятия: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968693" y="2607826"/>
            <a:ext cx="1269289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Показать учащимся значимость математики в достижении Победы в Великой Отечественной войне, формировать патриотические чувства, развивать интерес к математике и истории.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8693" y="3675578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Задачи: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968693" y="4348282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Показать прикладное значение математики в военное время (шифрование, расчеты, логика)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68693" y="4829651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Познакомить с примерами вклада математиков и логиков в Победу (упрощённо, доступно)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68693" y="5311021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Развивать логическое мышление, умение работать в команде, навыки устного счёта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968693" y="5792391"/>
            <a:ext cx="126928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Воспитывать чувство гордости за достижения советской науки и инженерной мысли, патриотизм</a:t>
            </a:r>
            <a:endParaRPr lang="en-US" sz="1900" dirty="0"/>
          </a:p>
        </p:txBody>
      </p:sp>
      <p:sp>
        <p:nvSpPr>
          <p:cNvPr id="10" name="Shape 8"/>
          <p:cNvSpPr/>
          <p:nvPr/>
        </p:nvSpPr>
        <p:spPr>
          <a:xfrm>
            <a:off x="968693" y="6465094"/>
            <a:ext cx="12692896" cy="1049060"/>
          </a:xfrm>
          <a:prstGeom prst="roundRect">
            <a:avLst>
              <a:gd name="adj" fmla="val 9884"/>
            </a:avLst>
          </a:prstGeom>
          <a:solidFill>
            <a:srgbClr val="E8BEF4"/>
          </a:solidFill>
          <a:ln/>
        </p:spPr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509" y="6824305"/>
            <a:ext cx="308610" cy="246817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770936" y="6773585"/>
            <a:ext cx="1164383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Форма проведения: Командный КВН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1058347"/>
            <a:ext cx="8279130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00"/>
              </a:lnSpc>
              <a:buNone/>
            </a:pPr>
            <a:r>
              <a:rPr lang="en-US" sz="45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Оборудование и подготовка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2401491"/>
            <a:ext cx="4218623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Необходимое оборудование: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968693" y="3011448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Мультимедийный проектор, экран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8693" y="3492818"/>
            <a:ext cx="604527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Презентация с заданиями, иллюстрациями, историческими фактами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968693" y="4369237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Карточки с заданиями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68693" y="4850606"/>
            <a:ext cx="604527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Таблицы с шифровкой (например, простая подстановка)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68693" y="5727025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Бумага, ручки, фломастеры/маркеры для команд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968693" y="6208395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Эмблемы или бейджики с названиями команд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968693" y="6689765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Призы/грамоты для команд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623810" y="2401491"/>
            <a:ext cx="4474964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Предварительная подготовка:</a:t>
            </a:r>
            <a:endParaRPr lang="en-US" sz="2250" dirty="0"/>
          </a:p>
        </p:txBody>
      </p:sp>
      <p:sp>
        <p:nvSpPr>
          <p:cNvPr id="12" name="Text 10"/>
          <p:cNvSpPr/>
          <p:nvPr/>
        </p:nvSpPr>
        <p:spPr>
          <a:xfrm>
            <a:off x="7623810" y="3011448"/>
            <a:ext cx="604527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Учитель готовит презентацию, подбирает задания, исторические справки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7623810" y="3887867"/>
            <a:ext cx="604527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Класс делится на 2-3 команды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23810" y="4369237"/>
            <a:ext cx="6045279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Команды могут придумать названия, связанные с темой (например, «Кодеры», «Логисты Победы», «Секретные формулы»)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673179"/>
            <a:ext cx="9199245" cy="718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Вступительное слово ведущего</a:t>
            </a:r>
            <a:endParaRPr lang="en-US" sz="4500" dirty="0"/>
          </a:p>
        </p:txBody>
      </p:sp>
      <p:sp>
        <p:nvSpPr>
          <p:cNvPr id="3" name="Text 1"/>
          <p:cNvSpPr/>
          <p:nvPr/>
        </p:nvSpPr>
        <p:spPr>
          <a:xfrm>
            <a:off x="968693" y="1880711"/>
            <a:ext cx="12692896" cy="391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Продолжительность: 5 минут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968693" y="2546628"/>
            <a:ext cx="12692896" cy="391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Приветствие участников, гостей.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8693" y="3212544"/>
            <a:ext cx="12692896" cy="1955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Краткое вступление о теме: </a:t>
            </a:r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highlight>
                  <a:srgbClr val="BE49DF"/>
                </a:highlight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«Сегодня мы с вами посмотрим на математику под другим углом – не только как на школьный предмет, но и как на важного помощника в Великой Отечественной войне. Математика помогала шифровать и расшифровывать секретные сообщения, рассчитывать траектории снарядов, оптимизировать производство оружия и снабжение армии. Многие математики внесли свой вклад в Победу, работая в тылу и на фронте.»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968693" y="5442466"/>
            <a:ext cx="12692896" cy="391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Объявление темы КВН: </a:t>
            </a:r>
            <a:pPr algn="l" indent="0" marL="0">
              <a:lnSpc>
                <a:spcPts val="30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«Союзники Победы: Математика и Коды Победы»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68693" y="6108383"/>
            <a:ext cx="12692896" cy="391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Представление команд, жюри (если есть).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68693" y="6774299"/>
            <a:ext cx="12692896" cy="782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Объявление правил КВН: за каждый правильный ответ команда получает баллы, побеждает команда, набравшая больше всего баллов.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595313"/>
            <a:ext cx="6051590" cy="636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Историческая минутка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968693" y="1664970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Продолжительность: 5 минут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968693" y="2254687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Показ слайдов с краткими фактами:</a:t>
            </a:r>
            <a:endParaRPr lang="en-US" sz="1700" dirty="0"/>
          </a:p>
        </p:txBody>
      </p:sp>
      <p:sp>
        <p:nvSpPr>
          <p:cNvPr id="5" name="Shape 3"/>
          <p:cNvSpPr/>
          <p:nvPr/>
        </p:nvSpPr>
        <p:spPr>
          <a:xfrm>
            <a:off x="968693" y="2844403"/>
            <a:ext cx="4086582" cy="2253258"/>
          </a:xfrm>
          <a:prstGeom prst="roundRect">
            <a:avLst>
              <a:gd name="adj" fmla="val 4036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192768" y="3068479"/>
            <a:ext cx="3638431" cy="636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Шифрование и криптография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192768" y="3834884"/>
            <a:ext cx="3638431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Роль шифровальщиков в передаче тайных сообщений и защите информации от врага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5271730" y="2844403"/>
            <a:ext cx="4086701" cy="2253258"/>
          </a:xfrm>
          <a:prstGeom prst="roundRect">
            <a:avLst>
              <a:gd name="adj" fmla="val 4036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495806" y="3068479"/>
            <a:ext cx="3351490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Математические расчёты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5495806" y="3516630"/>
            <a:ext cx="3638550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Применение в авиации, артиллерии и баллистике для точности боевых операций</a:t>
            </a:r>
            <a:endParaRPr lang="en-US" sz="1700" dirty="0"/>
          </a:p>
        </p:txBody>
      </p:sp>
      <p:sp>
        <p:nvSpPr>
          <p:cNvPr id="11" name="Shape 9"/>
          <p:cNvSpPr/>
          <p:nvPr/>
        </p:nvSpPr>
        <p:spPr>
          <a:xfrm>
            <a:off x="9574887" y="2844403"/>
            <a:ext cx="4086701" cy="2253258"/>
          </a:xfrm>
          <a:prstGeom prst="roundRect">
            <a:avLst>
              <a:gd name="adj" fmla="val 4036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98963" y="3068479"/>
            <a:ext cx="3547824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Логистика и планирование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9798963" y="3516630"/>
            <a:ext cx="3638550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Использование математики в оптимизации снабжения и координации армии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968693" y="5341144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Примеры учёных: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968693" y="5930860"/>
            <a:ext cx="12692896" cy="692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Андрей Николаевич Колмогоров – разрабатывал теорию вероятностей, которая применялась для стрельбы по самолётам и минирования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968693" y="6699052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Иван Николаевич Векуа – участвовал в разработке теории крыла, важной для авиации</a:t>
            </a:r>
            <a:endParaRPr lang="en-US" sz="1700" dirty="0"/>
          </a:p>
        </p:txBody>
      </p:sp>
      <p:sp>
        <p:nvSpPr>
          <p:cNvPr id="17" name="Text 15"/>
          <p:cNvSpPr/>
          <p:nvPr/>
        </p:nvSpPr>
        <p:spPr>
          <a:xfrm>
            <a:off x="968693" y="7288768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Эти и многие другие учёные, используя математику, напрямую или косвенно помогали армии и народу в борьбе за Победу.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620316"/>
            <a:ext cx="8837890" cy="514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Конкурс 1 и 2: Шифры и военные расчёты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968693" y="1484709"/>
            <a:ext cx="1269289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Конкурс 1: «Разгадай шифр» (10-12 минут)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968693" y="1961317"/>
            <a:ext cx="12692896" cy="559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Задание: Командам предлагается простая шифровка (например, подстановочный шифр, где каждой букве соответствует цифра или другая буква, или шифр Цезаря с фиксированным сдвигом). Текст может быть коротким словом, фразой, связанной с темой (например, "ПОБЕДА", "МЫ С ВАМИ", "СЛАВА ПОБЕДЕ").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968693" y="2717721"/>
            <a:ext cx="1269289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Цель: Продемонстрировать базовый принцип шифрования/дешифровки.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968693" y="3194328"/>
            <a:ext cx="1269289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Критерии оценки: Правильность и скорость выполнения.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968693" y="3670935"/>
            <a:ext cx="1269289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Историческая справка: Кратко рассказать, что шифрование было жизненно важным.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968693" y="4234978"/>
            <a:ext cx="12692896" cy="29408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968693" y="4461153"/>
            <a:ext cx="1269289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Конкурс 2: «Математика на службе обороны» (10-12 минут)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968693" y="4937760"/>
            <a:ext cx="12692896" cy="559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Задание: Предложить 2-3 простые задачи, связанные с военной тематикой (например, на расчёт времени/расстояния/скорости, на проценты (расход топлива, нормы), на логику).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968693" y="5694164"/>
            <a:ext cx="1269289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Примеры задач: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968693" y="6170771"/>
            <a:ext cx="1269289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Font typeface="+mj-lt"/>
              <a:buAutoNum type="arabicPeriod" startAt="1"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Танк проходит 1 км за 2,5 минуты. Сколько времени ему потребуется, чтобы проехать 15 км?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968693" y="6511766"/>
            <a:ext cx="1269289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Font typeface="+mj-lt"/>
              <a:buAutoNum type="arabicPeriod" startAt="2"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Для приготовления супа на 10 бойцов нужно 2 кг картофеля. Сколько картофеля нужно для 100 бойцов?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968693" y="6852761"/>
            <a:ext cx="1269289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Font typeface="+mj-lt"/>
              <a:buAutoNum type="arabicPeriod" startAt="3"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 карте масштаб 1:100 000. Расстояние от деревни до моста на карте 3 см. Какое это расстояние в реальности?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968693" y="7329368"/>
            <a:ext cx="1269289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Критерии оценки: Правильность решения, объяснение хода мысли.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630436"/>
            <a:ext cx="8530114" cy="636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Конкурс 3 и 4: Логика и эстафета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968693" y="1699855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Конкурс 3: «Собери логическую цепочку» (10-12 минут)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968693" y="2289572"/>
            <a:ext cx="12692896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Задание: Дать командам карточки с событиями/фактами/датами, связанными с ВОВ и математикой (например, «1941 – Начало войны», «Математики работают над теорией стрельбы», «1945 – Победа», «Разработаны методы оптимизации», «Созданы новые шифры»). Командам нужно расположить их в логическом порядке или объяснить связи между ними.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968693" y="3571756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Цель: Показать связь между математикой и историческими событиями.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968693" y="4161472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Критерии оценки: Правильность логики, умение объяснить.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968693" y="4859357"/>
            <a:ext cx="12692896" cy="34647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968693" y="5137428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Конкурс 4: «Математическая эстафета» (8-10 минут)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968693" y="5727144"/>
            <a:ext cx="12692896" cy="692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Задание: Серия коротких устных примеров или задач (например, действия с целыми числами, простые уравнения, логические загадки). Участники по очереди бегут к доске (или к столу с листком), решают один пункт, передают эстафету следующему.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968693" y="6663095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Цель: Развитие навыков устного счёта, сплочение команды.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968693" y="7252811"/>
            <a:ext cx="12692896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Критерии оценки: Правильность и скорость выполнения.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628769"/>
            <a:ext cx="8547140" cy="670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Конкурс 5 и подведение итогов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968693" y="1754505"/>
            <a:ext cx="12692896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Конкурс 5: «Ты – мне, я – тебе» (5-7 минут)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968693" y="2375416"/>
            <a:ext cx="12692896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Задание: Команды заранее готовят 1-2 простых вопроса или задачи для соперников (желательно по теме мероприятия).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968693" y="2996327"/>
            <a:ext cx="12692896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Критерии оценки: Оригинальность вопроса, правильность ответа на чужой вопрос.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968693" y="3731120"/>
            <a:ext cx="12692896" cy="36076"/>
          </a:xfrm>
          <a:prstGeom prst="rect">
            <a:avLst/>
          </a:prstGeom>
          <a:solidFill>
            <a:srgbClr val="272525">
              <a:alpha val="50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968693" y="4023479"/>
            <a:ext cx="12692896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Подведение итогов (5 минут)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68693" y="4644390"/>
            <a:ext cx="12692896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Подсчёт баллов.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68693" y="5265301"/>
            <a:ext cx="12692896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Награждение победителей.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968693" y="5886212"/>
            <a:ext cx="12692896" cy="1093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Ведущий: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highlight>
                  <a:srgbClr val="BE49DF"/>
                </a:highlight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«Сегодня мы с вами убедились, что математика – не просто сухие цифры и формулы. Она – мощный инструмент, который помогал нашим дедам и прадедам одержать Великую Победу. Пусть память об этом вдохновляет вас на изучение точных наук и гордость за нашу страну!»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68693" y="7236262"/>
            <a:ext cx="12692896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Краткое обсуждение: «Что нового вы узнали? Что показалось интересным?»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5771" y="689372"/>
            <a:ext cx="5844778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Рефлексия и завершение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165771" y="1551503"/>
            <a:ext cx="7785259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Рефлексия (2-3 минуты)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165771" y="2080498"/>
            <a:ext cx="7785259" cy="931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Участники получают небольшие стикеры или карточки. Просят написать одно слово или короткую фразу, выражающую их впечатление от мероприятия (например, "Интересно!", "Полезно!", "Победа!", "Математика важна!"), и приклеить на лист "рефлексии".</a:t>
            </a:r>
            <a:endParaRPr lang="en-US" sz="15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771" y="3230761"/>
            <a:ext cx="7785259" cy="9317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359843" y="3424833"/>
            <a:ext cx="7397115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Интересно!</a:t>
            </a:r>
            <a:endParaRPr lang="en-US" sz="15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771" y="4356616"/>
            <a:ext cx="7785259" cy="93178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359843" y="4550688"/>
            <a:ext cx="7397115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Полезно!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771" y="5482471"/>
            <a:ext cx="7785259" cy="9317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59843" y="5676543"/>
            <a:ext cx="7397115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Победа!</a:t>
            </a:r>
            <a:endParaRPr lang="en-US" sz="150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771" y="6608326"/>
            <a:ext cx="7785259" cy="93178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359843" y="6802398"/>
            <a:ext cx="7397115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Математика важна!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2025-10-19T08:50:39Z</dcterms:created>
  <dcterms:modified xsi:type="dcterms:W3CDTF">2025-10-19T08:50:39Z</dcterms:modified>
</cp:coreProperties>
</file>