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4630400" cy="8229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000000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11" y="1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361237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1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0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6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4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73E6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2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192020" y="923925"/>
            <a:ext cx="11704320" cy="2002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166100" y="2926079"/>
            <a:ext cx="5730241" cy="5303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211466" y="7493000"/>
            <a:ext cx="273654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  <p:sp>
        <p:nvSpPr>
          <p:cNvPr id="111" name="Text 0"/>
          <p:cNvSpPr txBox="1"/>
          <p:nvPr/>
        </p:nvSpPr>
        <p:spPr>
          <a:xfrm>
            <a:off x="6280189" y="1619963"/>
            <a:ext cx="7556422" cy="3481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5500"/>
              </a:lnSpc>
              <a:defRPr sz="4400">
                <a:solidFill>
                  <a:srgbClr val="1B1B27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Использование разнообразных форм и методов при формировании функциональной грамотности школьников</a:t>
            </a:r>
          </a:p>
        </p:txBody>
      </p:sp>
      <p:sp>
        <p:nvSpPr>
          <p:cNvPr id="112" name="Shape 1"/>
          <p:cNvSpPr/>
          <p:nvPr/>
        </p:nvSpPr>
        <p:spPr>
          <a:xfrm>
            <a:off x="6280189" y="6229706"/>
            <a:ext cx="362905" cy="362905"/>
          </a:xfrm>
          <a:prstGeom prst="roundRect">
            <a:avLst>
              <a:gd name="adj" fmla="val 50000"/>
            </a:avLst>
          </a:prstGeom>
          <a:ln w="762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3" name="Text 2"/>
          <p:cNvSpPr txBox="1"/>
          <p:nvPr/>
        </p:nvSpPr>
        <p:spPr>
          <a:xfrm>
            <a:off x="10241342" y="6369197"/>
            <a:ext cx="3957814" cy="1157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lnSpc>
                <a:spcPts val="3100"/>
              </a:lnSpc>
              <a:defRPr sz="2200" b="1">
                <a:solidFill>
                  <a:srgbClr val="404155"/>
                </a:solidFill>
                <a:latin typeface="Nobile Bold"/>
                <a:ea typeface="Nobile Bold"/>
                <a:cs typeface="Nobile Bold"/>
                <a:sym typeface="Nobile Bold"/>
              </a:defRPr>
            </a:pPr>
            <a:r>
              <a:rPr dirty="0"/>
              <a:t>Вайланд </a:t>
            </a:r>
            <a:r>
              <a:rPr/>
              <a:t>А.П</a:t>
            </a:r>
            <a:r>
              <a:rPr smtClean="0"/>
              <a:t>.</a:t>
            </a:r>
            <a:endParaRPr/>
          </a:p>
          <a:p>
            <a:pPr algn="r">
              <a:lnSpc>
                <a:spcPts val="3100"/>
              </a:lnSpc>
              <a:defRPr sz="2200" b="1">
                <a:solidFill>
                  <a:srgbClr val="404155"/>
                </a:solidFill>
                <a:latin typeface="Nobile Bold"/>
                <a:ea typeface="Nobile Bold"/>
                <a:cs typeface="Nobile Bold"/>
                <a:sym typeface="Nobile Bold"/>
              </a:defRPr>
            </a:pPr>
            <a:r>
              <a:rPr dirty="0"/>
              <a:t>МАОУ СОШ №3, г. </a:t>
            </a:r>
            <a:r>
              <a:rPr dirty="0" err="1"/>
              <a:t>Балаково</a:t>
            </a:r>
            <a:endParaRPr dirty="0"/>
          </a:p>
          <a:p>
            <a:pPr algn="r">
              <a:lnSpc>
                <a:spcPts val="3100"/>
              </a:lnSpc>
              <a:defRPr sz="2200" b="1">
                <a:solidFill>
                  <a:srgbClr val="404155"/>
                </a:solidFill>
                <a:latin typeface="Nobile Bold"/>
                <a:ea typeface="Nobile Bold"/>
                <a:cs typeface="Nobile Bold"/>
                <a:sym typeface="Nobile Bold"/>
              </a:defRPr>
            </a:pPr>
            <a:r>
              <a:rPr dirty="0"/>
              <a:t>2025 </a:t>
            </a:r>
            <a:r>
              <a:rPr dirty="0" err="1"/>
              <a:t>год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 0"/>
          <p:cNvSpPr txBox="1"/>
          <p:nvPr/>
        </p:nvSpPr>
        <p:spPr>
          <a:xfrm>
            <a:off x="1143249" y="669035"/>
            <a:ext cx="11908967" cy="637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5100"/>
              </a:lnSpc>
              <a:defRPr sz="4100">
                <a:solidFill>
                  <a:srgbClr val="1B1B27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Задача: «Чем занято человечество» (проценты)</a:t>
            </a:r>
          </a:p>
        </p:txBody>
      </p:sp>
      <p:pic>
        <p:nvPicPr>
          <p:cNvPr id="206" name="Снимок экрана 2025-01-06 в 14.05.38.png" descr="Снимок экрана 2025-01-06 в 14.05.3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3950" y="1673715"/>
            <a:ext cx="9842500" cy="5918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 0"/>
          <p:cNvSpPr txBox="1"/>
          <p:nvPr/>
        </p:nvSpPr>
        <p:spPr>
          <a:xfrm>
            <a:off x="1143249" y="669035"/>
            <a:ext cx="12951130" cy="637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5100"/>
              </a:lnSpc>
              <a:defRPr sz="4100">
                <a:solidFill>
                  <a:srgbClr val="1B1B27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Задача: «Сколько стоит собрать ребенка в школу?»</a:t>
            </a:r>
          </a:p>
        </p:txBody>
      </p:sp>
      <p:pic>
        <p:nvPicPr>
          <p:cNvPr id="209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864" y="1708790"/>
            <a:ext cx="6237086" cy="6108486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Перед Вами данные о сборе школьников первого класса в школу. Изучите информацию и ответьте на вопросы:…"/>
          <p:cNvSpPr txBox="1"/>
          <p:nvPr/>
        </p:nvSpPr>
        <p:spPr>
          <a:xfrm>
            <a:off x="7295281" y="1685305"/>
            <a:ext cx="6751105" cy="5056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4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Перед Вами данные о сборе школьников первого класса в школу. Изучите информацию и ответьте на вопросы: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4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А) Рассчитайте, какой процент от семейного дохода нужно потратить на первоклассника в семье, если ее суммарный доход 52000 руб.?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4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Б) Рассчитайте, на кого семья потратит больше: на девочку или мальчика? И на сколько процентов?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4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В) Сколько процентов от общих затрат на мальчика, стоит костюм школьника?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4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Г) Какие вопросы Вы сможете задать своим одноклассникам по данным рисунка? Составьте задачи на проценты.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 0"/>
          <p:cNvSpPr txBox="1"/>
          <p:nvPr/>
        </p:nvSpPr>
        <p:spPr>
          <a:xfrm>
            <a:off x="3944131" y="654817"/>
            <a:ext cx="6742138" cy="637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5100"/>
              </a:lnSpc>
              <a:defRPr sz="4100">
                <a:solidFill>
                  <a:srgbClr val="1B1B27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Задача: «Объемы продаж»</a:t>
            </a:r>
          </a:p>
        </p:txBody>
      </p:sp>
      <p:sp>
        <p:nvSpPr>
          <p:cNvPr id="213" name="На рисунке изображена сравнительная диаграмма ежемесячных объемов продаж телевизоров марок Samsung и Philips в 2012 году в магазине радиоэлектроники. По горизонтали указываются месяцы, по вертикали-…"/>
          <p:cNvSpPr txBox="1"/>
          <p:nvPr/>
        </p:nvSpPr>
        <p:spPr>
          <a:xfrm>
            <a:off x="7295281" y="1685305"/>
            <a:ext cx="6751105" cy="2211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4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На рисунке изображена сравнительная диаграмма ежемесячных объемов продаж телевизоров марок Samsung и Philips в 2012 году в магазине радиоэлектроники. По горизонтали указываются месяцы, по вертикали-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4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количество проданных телевизоров.</a:t>
            </a:r>
          </a:p>
        </p:txBody>
      </p:sp>
      <p:pic>
        <p:nvPicPr>
          <p:cNvPr id="214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201" y="1577745"/>
            <a:ext cx="5904713" cy="2312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вставленный-фильм.png" descr="вставленный-фильм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54465" y="4175441"/>
            <a:ext cx="7321470" cy="37593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 0"/>
          <p:cNvSpPr txBox="1"/>
          <p:nvPr/>
        </p:nvSpPr>
        <p:spPr>
          <a:xfrm>
            <a:off x="5341859" y="683253"/>
            <a:ext cx="3946682" cy="637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5100"/>
              </a:lnSpc>
              <a:defRPr sz="4100">
                <a:solidFill>
                  <a:srgbClr val="1B1B27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Задача: «План»</a:t>
            </a:r>
          </a:p>
        </p:txBody>
      </p:sp>
      <p:pic>
        <p:nvPicPr>
          <p:cNvPr id="218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020" y="1488038"/>
            <a:ext cx="6882619" cy="3497991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Участок имеет прямоугольную форму.…"/>
          <p:cNvSpPr txBox="1"/>
          <p:nvPr/>
        </p:nvSpPr>
        <p:spPr>
          <a:xfrm>
            <a:off x="577424" y="5152903"/>
            <a:ext cx="6511392" cy="1911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4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Участок имеет прямоугольную форму.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4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Выезд и въезд осуществляются через единственные ворота. При входе на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4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участок справа от ворот находится баня, а слева — гараж, отмеченный на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4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плане цифрой 7. Площадь, занятая гаражом, равна 32 кв. м. Жилой дом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4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находится в глубине территории. Помимо гаража, жилого дома и бани, на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4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участке имеется сарай (подсобное помещение), расположенный рядом с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4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гаражом, и теплица, построенная на территории огорода (огород отмечен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4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цифрой 2).</a:t>
            </a:r>
          </a:p>
        </p:txBody>
      </p:sp>
      <p:pic>
        <p:nvPicPr>
          <p:cNvPr id="220" name="вставленный-фильм.png" descr="вставленный-фильм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29326" y="1488038"/>
            <a:ext cx="6882620" cy="4774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 0"/>
          <p:cNvSpPr txBox="1"/>
          <p:nvPr/>
        </p:nvSpPr>
        <p:spPr>
          <a:xfrm>
            <a:off x="3175031" y="697471"/>
            <a:ext cx="8280338" cy="637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5100"/>
              </a:lnSpc>
              <a:defRPr sz="4100">
                <a:solidFill>
                  <a:srgbClr val="1B1B27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Задачи на площадь и расстояния</a:t>
            </a:r>
          </a:p>
        </p:txBody>
      </p:sp>
      <p:pic>
        <p:nvPicPr>
          <p:cNvPr id="223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6697" y="1534071"/>
            <a:ext cx="7215583" cy="62620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 0"/>
          <p:cNvSpPr txBox="1"/>
          <p:nvPr/>
        </p:nvSpPr>
        <p:spPr>
          <a:xfrm>
            <a:off x="645894" y="815573"/>
            <a:ext cx="3296953" cy="536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4300"/>
              </a:lnSpc>
              <a:defRPr sz="3400">
                <a:solidFill>
                  <a:srgbClr val="1B1B27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Итоги и выводы</a:t>
            </a:r>
          </a:p>
        </p:txBody>
      </p:sp>
      <p:pic>
        <p:nvPicPr>
          <p:cNvPr id="226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894" y="1631508"/>
            <a:ext cx="882136" cy="1411488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Text 1"/>
          <p:cNvSpPr txBox="1"/>
          <p:nvPr/>
        </p:nvSpPr>
        <p:spPr>
          <a:xfrm>
            <a:off x="1792584" y="1807841"/>
            <a:ext cx="1459168" cy="263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100"/>
              </a:lnSpc>
              <a:defRPr sz="1700">
                <a:solidFill>
                  <a:srgbClr val="404155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Разнообразие</a:t>
            </a:r>
          </a:p>
        </p:txBody>
      </p:sp>
      <p:sp>
        <p:nvSpPr>
          <p:cNvPr id="228" name="Text 2"/>
          <p:cNvSpPr txBox="1"/>
          <p:nvPr/>
        </p:nvSpPr>
        <p:spPr>
          <a:xfrm>
            <a:off x="1792583" y="2189315"/>
            <a:ext cx="9907558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200"/>
              </a:lnSpc>
              <a:defRPr sz="2100">
                <a:solidFill>
                  <a:srgbClr val="404155"/>
                </a:solidFill>
                <a:latin typeface="Nobile"/>
                <a:ea typeface="Nobile"/>
                <a:cs typeface="Nobile"/>
                <a:sym typeface="Nobile"/>
              </a:defRPr>
            </a:pPr>
            <a:r>
              <a:t>Важно использовать разнообразные формы и методы обучения для развития</a:t>
            </a:r>
          </a:p>
          <a:p>
            <a:pPr>
              <a:lnSpc>
                <a:spcPts val="2200"/>
              </a:lnSpc>
              <a:defRPr sz="2100">
                <a:solidFill>
                  <a:srgbClr val="404155"/>
                </a:solidFill>
                <a:latin typeface="Nobile"/>
                <a:ea typeface="Nobile"/>
                <a:cs typeface="Nobile"/>
                <a:sym typeface="Nobile"/>
              </a:defRPr>
            </a:pPr>
            <a:r>
              <a:t>функциональной грамотности школьников.</a:t>
            </a:r>
          </a:p>
        </p:txBody>
      </p:sp>
      <p:pic>
        <p:nvPicPr>
          <p:cNvPr id="229" name="Image 2" descr="Imag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5894" y="3042995"/>
            <a:ext cx="882136" cy="1411488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ext 3"/>
          <p:cNvSpPr txBox="1"/>
          <p:nvPr/>
        </p:nvSpPr>
        <p:spPr>
          <a:xfrm>
            <a:off x="1792584" y="3219325"/>
            <a:ext cx="1142381" cy="263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100"/>
              </a:lnSpc>
              <a:defRPr sz="1700">
                <a:solidFill>
                  <a:srgbClr val="404155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Инновации</a:t>
            </a:r>
          </a:p>
        </p:txBody>
      </p:sp>
      <p:sp>
        <p:nvSpPr>
          <p:cNvPr id="231" name="Text 4"/>
          <p:cNvSpPr txBox="1"/>
          <p:nvPr/>
        </p:nvSpPr>
        <p:spPr>
          <a:xfrm>
            <a:off x="1792583" y="3600801"/>
            <a:ext cx="11642150" cy="284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200"/>
              </a:lnSpc>
              <a:defRPr sz="2100">
                <a:solidFill>
                  <a:srgbClr val="404155"/>
                </a:solidFill>
                <a:latin typeface="Nobile"/>
                <a:ea typeface="Nobile"/>
                <a:cs typeface="Nobile"/>
                <a:sym typeface="Nobile"/>
              </a:defRPr>
            </a:lvl1pPr>
          </a:lstStyle>
          <a:p>
            <a:r>
              <a:t>Важно включать в образовательный процесс новые технологии и инновационные подходы.</a:t>
            </a:r>
          </a:p>
        </p:txBody>
      </p:sp>
      <p:pic>
        <p:nvPicPr>
          <p:cNvPr id="232" name="Image 3" descr="Imag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5894" y="4454480"/>
            <a:ext cx="882136" cy="1411488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Text 5"/>
          <p:cNvSpPr txBox="1"/>
          <p:nvPr/>
        </p:nvSpPr>
        <p:spPr>
          <a:xfrm>
            <a:off x="1792584" y="4630811"/>
            <a:ext cx="1996283" cy="263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100"/>
              </a:lnSpc>
              <a:defRPr sz="1700">
                <a:solidFill>
                  <a:srgbClr val="404155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Индивидуализация</a:t>
            </a:r>
          </a:p>
        </p:txBody>
      </p:sp>
      <p:sp>
        <p:nvSpPr>
          <p:cNvPr id="234" name="Text 6"/>
          <p:cNvSpPr txBox="1"/>
          <p:nvPr/>
        </p:nvSpPr>
        <p:spPr>
          <a:xfrm>
            <a:off x="1792583" y="5012287"/>
            <a:ext cx="10258644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2200"/>
              </a:lnSpc>
              <a:defRPr sz="2100">
                <a:solidFill>
                  <a:srgbClr val="404155"/>
                </a:solidFill>
                <a:latin typeface="Nobile"/>
                <a:ea typeface="Nobile"/>
                <a:cs typeface="Nobile"/>
                <a:sym typeface="Nobile"/>
              </a:defRPr>
            </a:pPr>
            <a:r>
              <a:t>Важно учитывать индивидуальные особенности и потребности каждого ученика</a:t>
            </a:r>
          </a:p>
          <a:p>
            <a:pPr>
              <a:lnSpc>
                <a:spcPts val="2200"/>
              </a:lnSpc>
              <a:defRPr sz="2100">
                <a:solidFill>
                  <a:srgbClr val="404155"/>
                </a:solidFill>
                <a:latin typeface="Nobile"/>
                <a:ea typeface="Nobile"/>
                <a:cs typeface="Nobile"/>
                <a:sym typeface="Nobile"/>
              </a:defRPr>
            </a:pPr>
            <a:r>
              <a:t>при выборе форм и методов обучения.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 0"/>
          <p:cNvSpPr txBox="1"/>
          <p:nvPr/>
        </p:nvSpPr>
        <p:spPr>
          <a:xfrm>
            <a:off x="3566021" y="3814578"/>
            <a:ext cx="7498358" cy="600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4300"/>
              </a:lnSpc>
              <a:defRPr sz="5600">
                <a:solidFill>
                  <a:srgbClr val="1B1B27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Спасибо за внимание!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0"/>
          <p:cNvSpPr txBox="1"/>
          <p:nvPr/>
        </p:nvSpPr>
        <p:spPr>
          <a:xfrm>
            <a:off x="736917" y="691609"/>
            <a:ext cx="12865101" cy="6275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5500"/>
              </a:lnSpc>
              <a:defRPr sz="4400">
                <a:solidFill>
                  <a:srgbClr val="1B1B27"/>
                </a:solidFill>
                <a:latin typeface="Alexandria"/>
                <a:ea typeface="Alexandria"/>
                <a:cs typeface="Alexandria"/>
                <a:sym typeface="Alexandria"/>
              </a:defRPr>
            </a:pPr>
            <a:r>
              <a:t>Функциональная грамотность - это способность </a:t>
            </a:r>
          </a:p>
          <a:p>
            <a:pPr>
              <a:lnSpc>
                <a:spcPts val="5500"/>
              </a:lnSpc>
              <a:defRPr sz="4400">
                <a:solidFill>
                  <a:srgbClr val="1B1B27"/>
                </a:solidFill>
                <a:latin typeface="Alexandria"/>
                <a:ea typeface="Alexandria"/>
                <a:cs typeface="Alexandria"/>
                <a:sym typeface="Alexandria"/>
              </a:defRPr>
            </a:pPr>
            <a:r>
              <a:t>применять приобретенные знания, умения и </a:t>
            </a:r>
          </a:p>
          <a:p>
            <a:pPr>
              <a:lnSpc>
                <a:spcPts val="5500"/>
              </a:lnSpc>
              <a:defRPr sz="4400">
                <a:solidFill>
                  <a:srgbClr val="1B1B27"/>
                </a:solidFill>
                <a:latin typeface="Alexandria"/>
                <a:ea typeface="Alexandria"/>
                <a:cs typeface="Alexandria"/>
                <a:sym typeface="Alexandria"/>
              </a:defRPr>
            </a:pPr>
            <a:r>
              <a:t>навыки для решения жизненных задач в</a:t>
            </a:r>
          </a:p>
          <a:p>
            <a:pPr>
              <a:lnSpc>
                <a:spcPts val="5500"/>
              </a:lnSpc>
              <a:defRPr sz="4400">
                <a:solidFill>
                  <a:srgbClr val="1B1B27"/>
                </a:solidFill>
                <a:latin typeface="Alexandria"/>
                <a:ea typeface="Alexandria"/>
                <a:cs typeface="Alexandria"/>
                <a:sym typeface="Alexandria"/>
              </a:defRPr>
            </a:pPr>
            <a:r>
              <a:t>различных сферах.</a:t>
            </a:r>
          </a:p>
          <a:p>
            <a:pPr>
              <a:lnSpc>
                <a:spcPts val="5500"/>
              </a:lnSpc>
              <a:defRPr sz="4400">
                <a:solidFill>
                  <a:srgbClr val="1B1B27"/>
                </a:solidFill>
                <a:latin typeface="Alexandria"/>
                <a:ea typeface="Alexandria"/>
                <a:cs typeface="Alexandria"/>
                <a:sym typeface="Alexandria"/>
              </a:defRPr>
            </a:pPr>
            <a:endParaRPr/>
          </a:p>
          <a:p>
            <a:pPr>
              <a:lnSpc>
                <a:spcPts val="5500"/>
              </a:lnSpc>
              <a:defRPr sz="4400">
                <a:solidFill>
                  <a:srgbClr val="1B1B27"/>
                </a:solidFill>
                <a:latin typeface="Alexandria"/>
                <a:ea typeface="Alexandria"/>
                <a:cs typeface="Alexandria"/>
                <a:sym typeface="Alexandria"/>
              </a:defRPr>
            </a:pPr>
            <a:r>
              <a:t>Ее смысл - в метапредметности, в осознанном</a:t>
            </a:r>
          </a:p>
          <a:p>
            <a:pPr>
              <a:lnSpc>
                <a:spcPts val="5500"/>
              </a:lnSpc>
              <a:defRPr sz="4400">
                <a:solidFill>
                  <a:srgbClr val="1B1B27"/>
                </a:solidFill>
                <a:latin typeface="Alexandria"/>
                <a:ea typeface="Alexandria"/>
                <a:cs typeface="Alexandria"/>
                <a:sym typeface="Alexandria"/>
              </a:defRPr>
            </a:pPr>
            <a:r>
              <a:t>выходе за границы конкретного предмета, а </a:t>
            </a:r>
          </a:p>
          <a:p>
            <a:pPr>
              <a:lnSpc>
                <a:spcPts val="5500"/>
              </a:lnSpc>
              <a:defRPr sz="4400">
                <a:solidFill>
                  <a:srgbClr val="1B1B27"/>
                </a:solidFill>
                <a:latin typeface="Alexandria"/>
                <a:ea typeface="Alexandria"/>
                <a:cs typeface="Alexandria"/>
                <a:sym typeface="Alexandria"/>
              </a:defRPr>
            </a:pPr>
            <a:r>
              <a:t>точнее - синтезировании всех предметных</a:t>
            </a:r>
          </a:p>
          <a:p>
            <a:pPr>
              <a:lnSpc>
                <a:spcPts val="5500"/>
              </a:lnSpc>
              <a:defRPr sz="4400">
                <a:solidFill>
                  <a:srgbClr val="1B1B27"/>
                </a:solidFill>
                <a:latin typeface="Alexandria"/>
                <a:ea typeface="Alexandria"/>
                <a:cs typeface="Alexandria"/>
                <a:sym typeface="Alexandria"/>
              </a:defRPr>
            </a:pPr>
            <a:r>
              <a:t>знаний для решения конкретной задачи.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0"/>
          <p:cNvSpPr txBox="1"/>
          <p:nvPr/>
        </p:nvSpPr>
        <p:spPr>
          <a:xfrm>
            <a:off x="736917" y="691609"/>
            <a:ext cx="10991975" cy="1385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5500"/>
              </a:lnSpc>
              <a:defRPr sz="4400">
                <a:solidFill>
                  <a:srgbClr val="1B1B27"/>
                </a:solidFill>
                <a:latin typeface="Alexandria"/>
                <a:ea typeface="Alexandria"/>
                <a:cs typeface="Alexandria"/>
                <a:sym typeface="Alexandria"/>
              </a:defRPr>
            </a:pPr>
            <a:r>
              <a:t>Элементы функциональной грамотности:</a:t>
            </a:r>
          </a:p>
          <a:p>
            <a:pPr>
              <a:lnSpc>
                <a:spcPts val="5500"/>
              </a:lnSpc>
              <a:defRPr sz="4400">
                <a:solidFill>
                  <a:srgbClr val="1B1B27"/>
                </a:solidFill>
                <a:latin typeface="Alexandria"/>
                <a:ea typeface="Alexandria"/>
                <a:cs typeface="Alexandria"/>
                <a:sym typeface="Alexandria"/>
              </a:defRPr>
            </a:pPr>
            <a:r>
              <a:t>Групповые проекты</a:t>
            </a:r>
          </a:p>
        </p:txBody>
      </p:sp>
      <p:sp>
        <p:nvSpPr>
          <p:cNvPr id="118" name="Text 1"/>
          <p:cNvSpPr txBox="1"/>
          <p:nvPr/>
        </p:nvSpPr>
        <p:spPr>
          <a:xfrm>
            <a:off x="789979" y="2621396"/>
            <a:ext cx="1978733" cy="338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>
                <a:solidFill>
                  <a:srgbClr val="1B1B27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Преимущества</a:t>
            </a:r>
          </a:p>
        </p:txBody>
      </p:sp>
      <p:sp>
        <p:nvSpPr>
          <p:cNvPr id="119" name="Text 2"/>
          <p:cNvSpPr txBox="1"/>
          <p:nvPr/>
        </p:nvSpPr>
        <p:spPr>
          <a:xfrm>
            <a:off x="789980" y="3202539"/>
            <a:ext cx="6244710" cy="142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800"/>
              </a:lnSpc>
              <a:defRPr sz="2400">
                <a:solidFill>
                  <a:srgbClr val="404155"/>
                </a:solidFill>
                <a:latin typeface="Nobile"/>
                <a:ea typeface="Nobile"/>
                <a:cs typeface="Nobile"/>
                <a:sym typeface="Nobile"/>
              </a:defRPr>
            </a:lvl1pPr>
          </a:lstStyle>
          <a:p>
            <a:r>
              <a:t>Развивает навыки сотрудничества, коммуникации, ответственности, учит находить компромиссы и решать задачи в коллективе.</a:t>
            </a:r>
          </a:p>
        </p:txBody>
      </p:sp>
      <p:sp>
        <p:nvSpPr>
          <p:cNvPr id="120" name="Text 3"/>
          <p:cNvSpPr txBox="1"/>
          <p:nvPr/>
        </p:nvSpPr>
        <p:spPr>
          <a:xfrm>
            <a:off x="7595710" y="2621396"/>
            <a:ext cx="1231528" cy="338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>
                <a:solidFill>
                  <a:srgbClr val="1B1B27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Примеры</a:t>
            </a:r>
          </a:p>
        </p:txBody>
      </p:sp>
      <p:sp>
        <p:nvSpPr>
          <p:cNvPr id="121" name="Text 4"/>
          <p:cNvSpPr txBox="1"/>
          <p:nvPr/>
        </p:nvSpPr>
        <p:spPr>
          <a:xfrm>
            <a:off x="7595710" y="3202539"/>
            <a:ext cx="6244710" cy="142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lnSpc>
                <a:spcPts val="2800"/>
              </a:lnSpc>
              <a:buSzPct val="100000"/>
              <a:buAutoNum type="arabicPeriod"/>
              <a:defRPr sz="2400">
                <a:solidFill>
                  <a:srgbClr val="404155"/>
                </a:solidFill>
                <a:latin typeface="Nobile"/>
                <a:ea typeface="Nobile"/>
                <a:cs typeface="Nobile"/>
                <a:sym typeface="Nobile"/>
              </a:defRPr>
            </a:lvl1pPr>
          </a:lstStyle>
          <a:p>
            <a:r>
              <a:t>Создание презентаций, веб-сайтов, театральных постановок, научных исследований, проведение социальных акций.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2835237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 0"/>
          <p:cNvSpPr txBox="1"/>
          <p:nvPr/>
        </p:nvSpPr>
        <p:spPr>
          <a:xfrm>
            <a:off x="793789" y="3802498"/>
            <a:ext cx="6921303" cy="687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5500"/>
              </a:lnSpc>
              <a:defRPr sz="4400">
                <a:solidFill>
                  <a:srgbClr val="1B1B27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Индивидуальные задания</a:t>
            </a:r>
          </a:p>
        </p:txBody>
      </p:sp>
      <p:sp>
        <p:nvSpPr>
          <p:cNvPr id="125" name="Shape 1"/>
          <p:cNvSpPr/>
          <p:nvPr/>
        </p:nvSpPr>
        <p:spPr>
          <a:xfrm>
            <a:off x="793790" y="4851439"/>
            <a:ext cx="6408064" cy="2410899"/>
          </a:xfrm>
          <a:prstGeom prst="roundRect">
            <a:avLst>
              <a:gd name="adj" fmla="val 3952"/>
            </a:avLst>
          </a:prstGeom>
          <a:solidFill>
            <a:srgbClr val="D2DDF9"/>
          </a:solidFill>
          <a:ln w="7620">
            <a:solidFill>
              <a:srgbClr val="B8C3D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6" name="Text 2"/>
          <p:cNvSpPr txBox="1"/>
          <p:nvPr/>
        </p:nvSpPr>
        <p:spPr>
          <a:xfrm>
            <a:off x="1028222" y="5085874"/>
            <a:ext cx="696058" cy="338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>
                <a:solidFill>
                  <a:srgbClr val="404155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Цели</a:t>
            </a:r>
          </a:p>
        </p:txBody>
      </p:sp>
      <p:sp>
        <p:nvSpPr>
          <p:cNvPr id="127" name="Text 3"/>
          <p:cNvSpPr txBox="1"/>
          <p:nvPr/>
        </p:nvSpPr>
        <p:spPr>
          <a:xfrm>
            <a:off x="1028222" y="5576292"/>
            <a:ext cx="5939199" cy="1400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800"/>
              </a:lnSpc>
              <a:defRPr sz="1700">
                <a:solidFill>
                  <a:srgbClr val="404155"/>
                </a:solidFill>
                <a:latin typeface="Nobile"/>
                <a:ea typeface="Nobile"/>
                <a:cs typeface="Nobile"/>
                <a:sym typeface="Nobile"/>
              </a:defRPr>
            </a:lvl1pPr>
          </a:lstStyle>
          <a:p>
            <a:r>
              <a:t>Развивает самостоятельность, аналитические навыки, критическое мышление, умение работать с информацией, решать задачи с использованием различных ресурсов.</a:t>
            </a:r>
          </a:p>
        </p:txBody>
      </p:sp>
      <p:sp>
        <p:nvSpPr>
          <p:cNvPr id="128" name="Shape 4"/>
          <p:cNvSpPr/>
          <p:nvPr/>
        </p:nvSpPr>
        <p:spPr>
          <a:xfrm>
            <a:off x="7428665" y="4851439"/>
            <a:ext cx="6408065" cy="2410899"/>
          </a:xfrm>
          <a:prstGeom prst="roundRect">
            <a:avLst>
              <a:gd name="adj" fmla="val 3952"/>
            </a:avLst>
          </a:prstGeom>
          <a:solidFill>
            <a:srgbClr val="D2DDF9"/>
          </a:solidFill>
          <a:ln w="7620">
            <a:solidFill>
              <a:srgbClr val="B8C3D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9" name="Text 5"/>
          <p:cNvSpPr txBox="1"/>
          <p:nvPr/>
        </p:nvSpPr>
        <p:spPr>
          <a:xfrm>
            <a:off x="7663101" y="5085874"/>
            <a:ext cx="1231529" cy="338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>
                <a:solidFill>
                  <a:srgbClr val="404155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Примеры</a:t>
            </a:r>
          </a:p>
        </p:txBody>
      </p:sp>
      <p:sp>
        <p:nvSpPr>
          <p:cNvPr id="130" name="Text 6"/>
          <p:cNvSpPr txBox="1"/>
          <p:nvPr/>
        </p:nvSpPr>
        <p:spPr>
          <a:xfrm>
            <a:off x="7663101" y="5576292"/>
            <a:ext cx="5939197" cy="689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800"/>
              </a:lnSpc>
              <a:defRPr sz="1700">
                <a:solidFill>
                  <a:srgbClr val="404155"/>
                </a:solidFill>
                <a:latin typeface="Nobile"/>
                <a:ea typeface="Nobile"/>
                <a:cs typeface="Nobile"/>
                <a:sym typeface="Nobile"/>
              </a:defRPr>
            </a:lvl1pPr>
          </a:lstStyle>
          <a:p>
            <a:r>
              <a:t>Сочинения, эссе, рефераты, доклады, решение задач, проведение экспериментов, творческие работы.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ext 0"/>
          <p:cNvSpPr txBox="1"/>
          <p:nvPr/>
        </p:nvSpPr>
        <p:spPr>
          <a:xfrm>
            <a:off x="6237535" y="523316"/>
            <a:ext cx="7248451" cy="208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5500"/>
              </a:lnSpc>
              <a:defRPr sz="4400">
                <a:solidFill>
                  <a:srgbClr val="1B1B27"/>
                </a:solidFill>
                <a:latin typeface="Alexandria"/>
                <a:ea typeface="Alexandria"/>
                <a:cs typeface="Alexandria"/>
                <a:sym typeface="Alexandria"/>
              </a:defRPr>
            </a:pPr>
            <a:r>
              <a:t>Дискуссии и дебаты</a:t>
            </a:r>
          </a:p>
          <a:p>
            <a:pPr>
              <a:lnSpc>
                <a:spcPts val="5500"/>
              </a:lnSpc>
              <a:defRPr sz="4400">
                <a:solidFill>
                  <a:srgbClr val="1B1B27"/>
                </a:solidFill>
                <a:latin typeface="Alexandria"/>
                <a:ea typeface="Alexandria"/>
                <a:cs typeface="Alexandria"/>
                <a:sym typeface="Alexandria"/>
              </a:defRPr>
            </a:pPr>
            <a:r>
              <a:t>Как часть функциональной</a:t>
            </a:r>
          </a:p>
          <a:p>
            <a:pPr>
              <a:lnSpc>
                <a:spcPts val="5500"/>
              </a:lnSpc>
              <a:defRPr sz="4400">
                <a:solidFill>
                  <a:srgbClr val="1B1B27"/>
                </a:solidFill>
                <a:latin typeface="Alexandria"/>
                <a:ea typeface="Alexandria"/>
                <a:cs typeface="Alexandria"/>
                <a:sym typeface="Alexandria"/>
              </a:defRPr>
            </a:pPr>
            <a:r>
              <a:t>Грамотности</a:t>
            </a:r>
          </a:p>
        </p:txBody>
      </p:sp>
      <p:sp>
        <p:nvSpPr>
          <p:cNvPr id="134" name="Shape 1"/>
          <p:cNvSpPr/>
          <p:nvPr/>
        </p:nvSpPr>
        <p:spPr>
          <a:xfrm>
            <a:off x="6280189" y="3334523"/>
            <a:ext cx="510304" cy="510304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5" name="Text 2"/>
          <p:cNvSpPr txBox="1"/>
          <p:nvPr/>
        </p:nvSpPr>
        <p:spPr>
          <a:xfrm>
            <a:off x="6437169" y="3419535"/>
            <a:ext cx="196342" cy="34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ts val="2600"/>
              </a:lnSpc>
              <a:defRPr sz="2600">
                <a:solidFill>
                  <a:srgbClr val="404155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1</a:t>
            </a:r>
          </a:p>
        </p:txBody>
      </p:sp>
      <p:sp>
        <p:nvSpPr>
          <p:cNvPr id="136" name="Text 3"/>
          <p:cNvSpPr txBox="1"/>
          <p:nvPr/>
        </p:nvSpPr>
        <p:spPr>
          <a:xfrm>
            <a:off x="7017305" y="3334523"/>
            <a:ext cx="2927749" cy="681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700"/>
              </a:lnSpc>
              <a:defRPr sz="2200">
                <a:solidFill>
                  <a:srgbClr val="404155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1. Формирование аргументации</a:t>
            </a:r>
          </a:p>
        </p:txBody>
      </p:sp>
      <p:sp>
        <p:nvSpPr>
          <p:cNvPr id="137" name="Text 4"/>
          <p:cNvSpPr txBox="1"/>
          <p:nvPr/>
        </p:nvSpPr>
        <p:spPr>
          <a:xfrm>
            <a:off x="7017305" y="4179272"/>
            <a:ext cx="2927749" cy="1400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800"/>
              </a:lnSpc>
              <a:defRPr sz="1700">
                <a:solidFill>
                  <a:srgbClr val="404155"/>
                </a:solidFill>
                <a:latin typeface="Nobile"/>
                <a:ea typeface="Nobile"/>
                <a:cs typeface="Nobile"/>
                <a:sym typeface="Nobile"/>
              </a:defRPr>
            </a:lvl1pPr>
          </a:lstStyle>
          <a:p>
            <a:r>
              <a:t>Учит подбирать аргументы, отстаивать свою точку зрения, учитывать мнения оппонентов.</a:t>
            </a:r>
          </a:p>
        </p:txBody>
      </p:sp>
      <p:sp>
        <p:nvSpPr>
          <p:cNvPr id="138" name="Shape 5"/>
          <p:cNvSpPr/>
          <p:nvPr/>
        </p:nvSpPr>
        <p:spPr>
          <a:xfrm>
            <a:off x="10171865" y="3334523"/>
            <a:ext cx="510304" cy="510304"/>
          </a:xfrm>
          <a:prstGeom prst="roundRect">
            <a:avLst>
              <a:gd name="adj" fmla="val 18669"/>
            </a:avLst>
          </a:prstGeom>
          <a:solidFill>
            <a:srgbClr val="D2DDF9"/>
          </a:solidFill>
          <a:ln w="7620">
            <a:solidFill>
              <a:srgbClr val="B8C3D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9" name="Text 6"/>
          <p:cNvSpPr txBox="1"/>
          <p:nvPr/>
        </p:nvSpPr>
        <p:spPr>
          <a:xfrm>
            <a:off x="10328846" y="3419535"/>
            <a:ext cx="196342" cy="34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ts val="2600"/>
              </a:lnSpc>
              <a:defRPr sz="2600">
                <a:solidFill>
                  <a:srgbClr val="404155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2</a:t>
            </a:r>
          </a:p>
        </p:txBody>
      </p:sp>
      <p:sp>
        <p:nvSpPr>
          <p:cNvPr id="140" name="Text 7"/>
          <p:cNvSpPr txBox="1"/>
          <p:nvPr/>
        </p:nvSpPr>
        <p:spPr>
          <a:xfrm>
            <a:off x="10908982" y="3334523"/>
            <a:ext cx="2927749" cy="1024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700"/>
              </a:lnSpc>
              <a:defRPr sz="2200">
                <a:solidFill>
                  <a:srgbClr val="404155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2. Развитие критического мышления</a:t>
            </a:r>
          </a:p>
        </p:txBody>
      </p:sp>
      <p:sp>
        <p:nvSpPr>
          <p:cNvPr id="141" name="Text 8"/>
          <p:cNvSpPr txBox="1"/>
          <p:nvPr/>
        </p:nvSpPr>
        <p:spPr>
          <a:xfrm>
            <a:off x="10908982" y="4533603"/>
            <a:ext cx="2927749" cy="2112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800"/>
              </a:lnSpc>
              <a:defRPr sz="1700">
                <a:solidFill>
                  <a:srgbClr val="404155"/>
                </a:solidFill>
                <a:latin typeface="Nobile"/>
                <a:ea typeface="Nobile"/>
                <a:cs typeface="Nobile"/>
                <a:sym typeface="Nobile"/>
              </a:defRPr>
            </a:lvl1pPr>
          </a:lstStyle>
          <a:p>
            <a:r>
              <a:t>Сtimuliрует анализ информации, формирует способность критически оценивать сведения, рассматривать разные точки зрения.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283523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ext 0"/>
          <p:cNvSpPr txBox="1"/>
          <p:nvPr/>
        </p:nvSpPr>
        <p:spPr>
          <a:xfrm>
            <a:off x="765352" y="3159896"/>
            <a:ext cx="12266738" cy="1385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5500"/>
              </a:lnSpc>
              <a:defRPr sz="4400">
                <a:solidFill>
                  <a:srgbClr val="1B1B27"/>
                </a:solidFill>
                <a:latin typeface="Alexandria"/>
                <a:ea typeface="Alexandria"/>
                <a:cs typeface="Alexandria"/>
                <a:sym typeface="Alexandria"/>
              </a:defRPr>
            </a:pPr>
            <a:r>
              <a:t>Исследовательский метод:</a:t>
            </a:r>
          </a:p>
          <a:p>
            <a:pPr>
              <a:lnSpc>
                <a:spcPts val="5500"/>
              </a:lnSpc>
              <a:defRPr sz="4400">
                <a:solidFill>
                  <a:srgbClr val="1B1B27"/>
                </a:solidFill>
                <a:latin typeface="Alexandria"/>
                <a:ea typeface="Alexandria"/>
                <a:cs typeface="Alexandria"/>
                <a:sym typeface="Alexandria"/>
              </a:defRPr>
            </a:pPr>
            <a:r>
              <a:t>сочетание математики с другими предметами</a:t>
            </a:r>
          </a:p>
        </p:txBody>
      </p:sp>
      <p:pic>
        <p:nvPicPr>
          <p:cNvPr id="145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3790" y="5026769"/>
            <a:ext cx="566978" cy="56697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 1"/>
          <p:cNvSpPr txBox="1"/>
          <p:nvPr/>
        </p:nvSpPr>
        <p:spPr>
          <a:xfrm>
            <a:off x="793788" y="5820557"/>
            <a:ext cx="976140" cy="338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>
                <a:solidFill>
                  <a:srgbClr val="404155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Анализ</a:t>
            </a:r>
          </a:p>
        </p:txBody>
      </p:sp>
      <p:sp>
        <p:nvSpPr>
          <p:cNvPr id="147" name="Text 2"/>
          <p:cNvSpPr txBox="1"/>
          <p:nvPr/>
        </p:nvSpPr>
        <p:spPr>
          <a:xfrm>
            <a:off x="793788" y="6310977"/>
            <a:ext cx="6351274" cy="689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800"/>
              </a:lnSpc>
              <a:defRPr sz="1700">
                <a:solidFill>
                  <a:srgbClr val="404155"/>
                </a:solidFill>
                <a:latin typeface="Nobile"/>
                <a:ea typeface="Nobile"/>
                <a:cs typeface="Nobile"/>
                <a:sym typeface="Nobile"/>
              </a:defRPr>
            </a:lvl1pPr>
          </a:lstStyle>
          <a:p>
            <a:r>
              <a:t>Обучает сбор, анализ, систематизацию информации, формулирование выводов и предложений.</a:t>
            </a:r>
          </a:p>
        </p:txBody>
      </p:sp>
      <p:pic>
        <p:nvPicPr>
          <p:cNvPr id="148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85219" y="5026769"/>
            <a:ext cx="566978" cy="56697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 3"/>
          <p:cNvSpPr txBox="1"/>
          <p:nvPr/>
        </p:nvSpPr>
        <p:spPr>
          <a:xfrm>
            <a:off x="7485219" y="5820557"/>
            <a:ext cx="1540807" cy="338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>
                <a:solidFill>
                  <a:srgbClr val="404155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Творчество</a:t>
            </a:r>
          </a:p>
        </p:txBody>
      </p:sp>
      <p:sp>
        <p:nvSpPr>
          <p:cNvPr id="150" name="Text 4"/>
          <p:cNvSpPr txBox="1"/>
          <p:nvPr/>
        </p:nvSpPr>
        <p:spPr>
          <a:xfrm>
            <a:off x="7485219" y="6310977"/>
            <a:ext cx="6351392" cy="1045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800"/>
              </a:lnSpc>
              <a:defRPr sz="1700">
                <a:solidFill>
                  <a:srgbClr val="404155"/>
                </a:solidFill>
                <a:latin typeface="Nobile"/>
                <a:ea typeface="Nobile"/>
                <a:cs typeface="Nobile"/>
                <a:sym typeface="Nobile"/>
              </a:defRPr>
            </a:lvl1pPr>
          </a:lstStyle>
          <a:p>
            <a:r>
              <a:t>Развивает исследовательские навыки, способность к критическому мышлению, инновационному подходу к решению задач.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0" y="0"/>
            <a:ext cx="5486400" cy="8231386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ext 0"/>
          <p:cNvSpPr txBox="1"/>
          <p:nvPr/>
        </p:nvSpPr>
        <p:spPr>
          <a:xfrm>
            <a:off x="676750" y="531732"/>
            <a:ext cx="3731408" cy="58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4700"/>
              </a:lnSpc>
              <a:defRPr sz="3800">
                <a:solidFill>
                  <a:srgbClr val="1B1B27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Метод проектов</a:t>
            </a:r>
          </a:p>
        </p:txBody>
      </p:sp>
      <p:sp>
        <p:nvSpPr>
          <p:cNvPr id="154" name="Shape 1"/>
          <p:cNvSpPr/>
          <p:nvPr/>
        </p:nvSpPr>
        <p:spPr>
          <a:xfrm>
            <a:off x="955356" y="1426011"/>
            <a:ext cx="22862" cy="6273644"/>
          </a:xfrm>
          <a:prstGeom prst="roundRect">
            <a:avLst>
              <a:gd name="adj" fmla="val 50000"/>
            </a:avLst>
          </a:prstGeom>
          <a:solidFill>
            <a:srgbClr val="B8C3D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5" name="Shape 2"/>
          <p:cNvSpPr/>
          <p:nvPr/>
        </p:nvSpPr>
        <p:spPr>
          <a:xfrm>
            <a:off x="1161454" y="1849634"/>
            <a:ext cx="676753" cy="22862"/>
          </a:xfrm>
          <a:prstGeom prst="roundRect">
            <a:avLst>
              <a:gd name="adj" fmla="val 50000"/>
            </a:avLst>
          </a:prstGeom>
          <a:solidFill>
            <a:srgbClr val="B8C3D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6" name="Shape 3"/>
          <p:cNvSpPr/>
          <p:nvPr/>
        </p:nvSpPr>
        <p:spPr>
          <a:xfrm>
            <a:off x="749259" y="1643539"/>
            <a:ext cx="435055" cy="435056"/>
          </a:xfrm>
          <a:prstGeom prst="roundRect">
            <a:avLst>
              <a:gd name="adj" fmla="val 18667"/>
            </a:avLst>
          </a:prstGeom>
          <a:solidFill>
            <a:srgbClr val="D2DDF9"/>
          </a:solidFill>
          <a:ln w="7620">
            <a:solidFill>
              <a:srgbClr val="B8C3D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7" name="Text 4"/>
          <p:cNvSpPr txBox="1"/>
          <p:nvPr/>
        </p:nvSpPr>
        <p:spPr>
          <a:xfrm>
            <a:off x="882742" y="1716046"/>
            <a:ext cx="168090" cy="287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ts val="2200"/>
              </a:lnSpc>
              <a:defRPr sz="2200">
                <a:solidFill>
                  <a:srgbClr val="404155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1</a:t>
            </a:r>
          </a:p>
        </p:txBody>
      </p:sp>
      <p:sp>
        <p:nvSpPr>
          <p:cNvPr id="158" name="Text 5"/>
          <p:cNvSpPr txBox="1"/>
          <p:nvPr/>
        </p:nvSpPr>
        <p:spPr>
          <a:xfrm>
            <a:off x="2030253" y="1619368"/>
            <a:ext cx="2575217" cy="289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300"/>
              </a:lnSpc>
              <a:defRPr sz="1900">
                <a:solidFill>
                  <a:srgbClr val="404155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Постановка проблемы</a:t>
            </a:r>
          </a:p>
        </p:txBody>
      </p:sp>
      <p:sp>
        <p:nvSpPr>
          <p:cNvPr id="159" name="Text 6"/>
          <p:cNvSpPr txBox="1"/>
          <p:nvPr/>
        </p:nvSpPr>
        <p:spPr>
          <a:xfrm>
            <a:off x="2030253" y="2037395"/>
            <a:ext cx="6436998" cy="592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400"/>
              </a:lnSpc>
              <a:defRPr sz="1500">
                <a:solidFill>
                  <a:srgbClr val="404155"/>
                </a:solidFill>
                <a:latin typeface="Nobile"/>
                <a:ea typeface="Nobile"/>
                <a:cs typeface="Nobile"/>
                <a:sym typeface="Nobile"/>
              </a:defRPr>
            </a:lvl1pPr>
          </a:lstStyle>
          <a:p>
            <a:r>
              <a:t>Формулирование актуальной проблемы, определения целей и задач проекта.</a:t>
            </a:r>
          </a:p>
        </p:txBody>
      </p:sp>
      <p:sp>
        <p:nvSpPr>
          <p:cNvPr id="160" name="Shape 7"/>
          <p:cNvSpPr/>
          <p:nvPr/>
        </p:nvSpPr>
        <p:spPr>
          <a:xfrm>
            <a:off x="1161454" y="3466386"/>
            <a:ext cx="676753" cy="22862"/>
          </a:xfrm>
          <a:prstGeom prst="roundRect">
            <a:avLst>
              <a:gd name="adj" fmla="val 50000"/>
            </a:avLst>
          </a:prstGeom>
          <a:solidFill>
            <a:srgbClr val="B8C3D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1" name="Shape 8"/>
          <p:cNvSpPr/>
          <p:nvPr/>
        </p:nvSpPr>
        <p:spPr>
          <a:xfrm>
            <a:off x="749259" y="3260287"/>
            <a:ext cx="435055" cy="435056"/>
          </a:xfrm>
          <a:prstGeom prst="roundRect">
            <a:avLst>
              <a:gd name="adj" fmla="val 18667"/>
            </a:avLst>
          </a:prstGeom>
          <a:solidFill>
            <a:srgbClr val="D2DDF9"/>
          </a:solidFill>
          <a:ln w="7620">
            <a:solidFill>
              <a:srgbClr val="B8C3D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2" name="Text 9"/>
          <p:cNvSpPr txBox="1"/>
          <p:nvPr/>
        </p:nvSpPr>
        <p:spPr>
          <a:xfrm>
            <a:off x="882683" y="3332798"/>
            <a:ext cx="168089" cy="28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ts val="2200"/>
              </a:lnSpc>
              <a:defRPr sz="2200">
                <a:solidFill>
                  <a:srgbClr val="404155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2</a:t>
            </a:r>
          </a:p>
        </p:txBody>
      </p:sp>
      <p:sp>
        <p:nvSpPr>
          <p:cNvPr id="163" name="Text 10"/>
          <p:cNvSpPr txBox="1"/>
          <p:nvPr/>
        </p:nvSpPr>
        <p:spPr>
          <a:xfrm>
            <a:off x="2030253" y="3236117"/>
            <a:ext cx="1678708" cy="289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300"/>
              </a:lnSpc>
              <a:defRPr sz="1900">
                <a:solidFill>
                  <a:srgbClr val="404155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Планирование</a:t>
            </a:r>
          </a:p>
        </p:txBody>
      </p:sp>
      <p:sp>
        <p:nvSpPr>
          <p:cNvPr id="164" name="Text 11"/>
          <p:cNvSpPr txBox="1"/>
          <p:nvPr/>
        </p:nvSpPr>
        <p:spPr>
          <a:xfrm>
            <a:off x="2030253" y="3654147"/>
            <a:ext cx="6436998" cy="592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400"/>
              </a:lnSpc>
              <a:defRPr sz="1500">
                <a:solidFill>
                  <a:srgbClr val="404155"/>
                </a:solidFill>
                <a:latin typeface="Nobile"/>
                <a:ea typeface="Nobile"/>
                <a:cs typeface="Nobile"/>
                <a:sym typeface="Nobile"/>
              </a:defRPr>
            </a:lvl1pPr>
          </a:lstStyle>
          <a:p>
            <a:r>
              <a:t>Разработка плана проекта, распределение ролей и ответственности между участниками.</a:t>
            </a:r>
          </a:p>
        </p:txBody>
      </p:sp>
      <p:sp>
        <p:nvSpPr>
          <p:cNvPr id="165" name="Shape 12"/>
          <p:cNvSpPr/>
          <p:nvPr/>
        </p:nvSpPr>
        <p:spPr>
          <a:xfrm>
            <a:off x="1161454" y="5083135"/>
            <a:ext cx="676753" cy="22862"/>
          </a:xfrm>
          <a:prstGeom prst="roundRect">
            <a:avLst>
              <a:gd name="adj" fmla="val 50000"/>
            </a:avLst>
          </a:prstGeom>
          <a:solidFill>
            <a:srgbClr val="B8C3D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6" name="Shape 13"/>
          <p:cNvSpPr/>
          <p:nvPr/>
        </p:nvSpPr>
        <p:spPr>
          <a:xfrm>
            <a:off x="749259" y="4877036"/>
            <a:ext cx="435055" cy="435056"/>
          </a:xfrm>
          <a:prstGeom prst="roundRect">
            <a:avLst>
              <a:gd name="adj" fmla="val 18667"/>
            </a:avLst>
          </a:prstGeom>
          <a:solidFill>
            <a:srgbClr val="D2DDF9"/>
          </a:solidFill>
          <a:ln w="7620">
            <a:solidFill>
              <a:srgbClr val="B8C3D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7" name="Text 14"/>
          <p:cNvSpPr txBox="1"/>
          <p:nvPr/>
        </p:nvSpPr>
        <p:spPr>
          <a:xfrm>
            <a:off x="882683" y="4949547"/>
            <a:ext cx="168089" cy="28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ts val="2200"/>
              </a:lnSpc>
              <a:defRPr sz="2200">
                <a:solidFill>
                  <a:srgbClr val="404155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3</a:t>
            </a:r>
          </a:p>
        </p:txBody>
      </p:sp>
      <p:sp>
        <p:nvSpPr>
          <p:cNvPr id="168" name="Text 15"/>
          <p:cNvSpPr txBox="1"/>
          <p:nvPr/>
        </p:nvSpPr>
        <p:spPr>
          <a:xfrm>
            <a:off x="2030253" y="4852868"/>
            <a:ext cx="1657029" cy="289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300"/>
              </a:lnSpc>
              <a:defRPr sz="1900">
                <a:solidFill>
                  <a:srgbClr val="404155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Исследование</a:t>
            </a:r>
          </a:p>
        </p:txBody>
      </p:sp>
      <p:sp>
        <p:nvSpPr>
          <p:cNvPr id="169" name="Text 16"/>
          <p:cNvSpPr txBox="1"/>
          <p:nvPr/>
        </p:nvSpPr>
        <p:spPr>
          <a:xfrm>
            <a:off x="2030253" y="5270896"/>
            <a:ext cx="6436998" cy="592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400"/>
              </a:lnSpc>
              <a:defRPr sz="1500">
                <a:solidFill>
                  <a:srgbClr val="404155"/>
                </a:solidFill>
                <a:latin typeface="Nobile"/>
                <a:ea typeface="Nobile"/>
                <a:cs typeface="Nobile"/>
                <a:sym typeface="Nobile"/>
              </a:defRPr>
            </a:lvl1pPr>
          </a:lstStyle>
          <a:p>
            <a:r>
              <a:t>Сбор и анализ информации, проведение экспериментов, создание прототипов или моделей.</a:t>
            </a:r>
          </a:p>
        </p:txBody>
      </p:sp>
      <p:sp>
        <p:nvSpPr>
          <p:cNvPr id="170" name="Shape 17"/>
          <p:cNvSpPr/>
          <p:nvPr/>
        </p:nvSpPr>
        <p:spPr>
          <a:xfrm>
            <a:off x="1161454" y="6699884"/>
            <a:ext cx="676753" cy="22862"/>
          </a:xfrm>
          <a:prstGeom prst="roundRect">
            <a:avLst>
              <a:gd name="adj" fmla="val 50000"/>
            </a:avLst>
          </a:prstGeom>
          <a:solidFill>
            <a:srgbClr val="B8C3D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1" name="Shape 18"/>
          <p:cNvSpPr/>
          <p:nvPr/>
        </p:nvSpPr>
        <p:spPr>
          <a:xfrm>
            <a:off x="749259" y="6493788"/>
            <a:ext cx="435055" cy="435056"/>
          </a:xfrm>
          <a:prstGeom prst="roundRect">
            <a:avLst>
              <a:gd name="adj" fmla="val 18667"/>
            </a:avLst>
          </a:prstGeom>
          <a:solidFill>
            <a:srgbClr val="D2DDF9"/>
          </a:solidFill>
          <a:ln w="7620">
            <a:solidFill>
              <a:srgbClr val="B8C3D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2" name="Text 19"/>
          <p:cNvSpPr txBox="1"/>
          <p:nvPr/>
        </p:nvSpPr>
        <p:spPr>
          <a:xfrm>
            <a:off x="882742" y="6566296"/>
            <a:ext cx="168090" cy="28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ts val="2200"/>
              </a:lnSpc>
              <a:defRPr sz="2200">
                <a:solidFill>
                  <a:srgbClr val="404155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4</a:t>
            </a:r>
          </a:p>
        </p:txBody>
      </p:sp>
      <p:sp>
        <p:nvSpPr>
          <p:cNvPr id="173" name="Text 20"/>
          <p:cNvSpPr txBox="1"/>
          <p:nvPr/>
        </p:nvSpPr>
        <p:spPr>
          <a:xfrm>
            <a:off x="2030253" y="6469617"/>
            <a:ext cx="1512461" cy="289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300"/>
              </a:lnSpc>
              <a:defRPr sz="1900">
                <a:solidFill>
                  <a:srgbClr val="404155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Презентация</a:t>
            </a:r>
          </a:p>
        </p:txBody>
      </p:sp>
      <p:sp>
        <p:nvSpPr>
          <p:cNvPr id="174" name="Text 21"/>
          <p:cNvSpPr txBox="1"/>
          <p:nvPr/>
        </p:nvSpPr>
        <p:spPr>
          <a:xfrm>
            <a:off x="2030253" y="6887647"/>
            <a:ext cx="6436998" cy="592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400"/>
              </a:lnSpc>
              <a:defRPr sz="1500">
                <a:solidFill>
                  <a:srgbClr val="404155"/>
                </a:solidFill>
                <a:latin typeface="Nobile"/>
                <a:ea typeface="Nobile"/>
                <a:cs typeface="Nobile"/>
                <a:sym typeface="Nobile"/>
              </a:defRPr>
            </a:lvl1pPr>
          </a:lstStyle>
          <a:p>
            <a:r>
              <a:t>Подготовка отчета, презентации результатов проекта, защита своих идей перед аудиторией.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 0"/>
          <p:cNvSpPr txBox="1"/>
          <p:nvPr/>
        </p:nvSpPr>
        <p:spPr>
          <a:xfrm>
            <a:off x="779570" y="1007960"/>
            <a:ext cx="10830993" cy="687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5500"/>
              </a:lnSpc>
              <a:defRPr sz="4400">
                <a:solidFill>
                  <a:srgbClr val="1B1B27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Применение интерактивных технологий:</a:t>
            </a:r>
          </a:p>
        </p:txBody>
      </p:sp>
      <p:pic>
        <p:nvPicPr>
          <p:cNvPr id="177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7430" y="2995016"/>
            <a:ext cx="1614013" cy="80796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Text 1"/>
          <p:cNvSpPr txBox="1"/>
          <p:nvPr/>
        </p:nvSpPr>
        <p:spPr>
          <a:xfrm>
            <a:off x="3970330" y="3259335"/>
            <a:ext cx="168089" cy="419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ts val="3500"/>
              </a:lnSpc>
              <a:defRPr sz="2200">
                <a:solidFill>
                  <a:srgbClr val="404155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1</a:t>
            </a:r>
          </a:p>
        </p:txBody>
      </p:sp>
      <p:sp>
        <p:nvSpPr>
          <p:cNvPr id="179" name="Text 2"/>
          <p:cNvSpPr txBox="1"/>
          <p:nvPr/>
        </p:nvSpPr>
        <p:spPr>
          <a:xfrm>
            <a:off x="5088254" y="3221831"/>
            <a:ext cx="7929079" cy="338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>
                <a:solidFill>
                  <a:srgbClr val="404155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Применение компьютеров и техники на уроках математики</a:t>
            </a:r>
          </a:p>
        </p:txBody>
      </p:sp>
      <p:sp>
        <p:nvSpPr>
          <p:cNvPr id="180" name="Shape 3"/>
          <p:cNvSpPr/>
          <p:nvPr/>
        </p:nvSpPr>
        <p:spPr>
          <a:xfrm>
            <a:off x="4918114" y="3816072"/>
            <a:ext cx="8861823" cy="15242"/>
          </a:xfrm>
          <a:prstGeom prst="roundRect">
            <a:avLst>
              <a:gd name="adj" fmla="val 50000"/>
            </a:avLst>
          </a:prstGeom>
          <a:solidFill>
            <a:srgbClr val="B8C3D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81" name="Image 1" descr="Imag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40422" y="3859648"/>
            <a:ext cx="3228024" cy="80796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Text 4"/>
          <p:cNvSpPr txBox="1"/>
          <p:nvPr/>
        </p:nvSpPr>
        <p:spPr>
          <a:xfrm>
            <a:off x="3970330" y="4036814"/>
            <a:ext cx="168090" cy="419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ts val="3500"/>
              </a:lnSpc>
              <a:defRPr sz="2200">
                <a:solidFill>
                  <a:srgbClr val="404155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2</a:t>
            </a:r>
          </a:p>
        </p:txBody>
      </p:sp>
      <p:sp>
        <p:nvSpPr>
          <p:cNvPr id="183" name="Text 5"/>
          <p:cNvSpPr txBox="1"/>
          <p:nvPr/>
        </p:nvSpPr>
        <p:spPr>
          <a:xfrm>
            <a:off x="5895261" y="4086461"/>
            <a:ext cx="5859773" cy="338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>
                <a:solidFill>
                  <a:srgbClr val="404155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Использование интерактивных игр и тестов</a:t>
            </a:r>
          </a:p>
        </p:txBody>
      </p:sp>
      <p:sp>
        <p:nvSpPr>
          <p:cNvPr id="184" name="Shape 6"/>
          <p:cNvSpPr/>
          <p:nvPr/>
        </p:nvSpPr>
        <p:spPr>
          <a:xfrm>
            <a:off x="5725119" y="4680703"/>
            <a:ext cx="8054818" cy="15242"/>
          </a:xfrm>
          <a:prstGeom prst="roundRect">
            <a:avLst>
              <a:gd name="adj" fmla="val 50000"/>
            </a:avLst>
          </a:prstGeom>
          <a:solidFill>
            <a:srgbClr val="B8C3D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85" name="Image 2" descr="Imag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33416" y="4724281"/>
            <a:ext cx="4842037" cy="80796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ext 7"/>
          <p:cNvSpPr txBox="1"/>
          <p:nvPr/>
        </p:nvSpPr>
        <p:spPr>
          <a:xfrm>
            <a:off x="3970390" y="4901446"/>
            <a:ext cx="168090" cy="419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ts val="3500"/>
              </a:lnSpc>
              <a:defRPr sz="2200">
                <a:solidFill>
                  <a:srgbClr val="404155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3</a:t>
            </a:r>
          </a:p>
        </p:txBody>
      </p:sp>
      <p:sp>
        <p:nvSpPr>
          <p:cNvPr id="187" name="Text 8"/>
          <p:cNvSpPr txBox="1"/>
          <p:nvPr/>
        </p:nvSpPr>
        <p:spPr>
          <a:xfrm>
            <a:off x="6702266" y="4951095"/>
            <a:ext cx="2654722" cy="338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>
                <a:solidFill>
                  <a:srgbClr val="404155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Онлайн-платформы</a:t>
            </a:r>
          </a:p>
        </p:txBody>
      </p:sp>
      <p:sp>
        <p:nvSpPr>
          <p:cNvPr id="188" name="Shape 9"/>
          <p:cNvSpPr/>
          <p:nvPr/>
        </p:nvSpPr>
        <p:spPr>
          <a:xfrm>
            <a:off x="6532126" y="5545335"/>
            <a:ext cx="7247812" cy="15242"/>
          </a:xfrm>
          <a:prstGeom prst="roundRect">
            <a:avLst>
              <a:gd name="adj" fmla="val 50000"/>
            </a:avLst>
          </a:prstGeom>
          <a:solidFill>
            <a:srgbClr val="B8C3D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89" name="Image 3" descr="Imag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6294" y="5588913"/>
            <a:ext cx="6456165" cy="80796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Text 10"/>
          <p:cNvSpPr txBox="1"/>
          <p:nvPr/>
        </p:nvSpPr>
        <p:spPr>
          <a:xfrm>
            <a:off x="3970211" y="5766077"/>
            <a:ext cx="168090" cy="419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ts val="3500"/>
              </a:lnSpc>
              <a:defRPr sz="2200">
                <a:solidFill>
                  <a:srgbClr val="404155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4</a:t>
            </a:r>
          </a:p>
        </p:txBody>
      </p:sp>
      <p:sp>
        <p:nvSpPr>
          <p:cNvPr id="191" name="Text 11"/>
          <p:cNvSpPr txBox="1"/>
          <p:nvPr/>
        </p:nvSpPr>
        <p:spPr>
          <a:xfrm>
            <a:off x="7509271" y="5815727"/>
            <a:ext cx="6083511" cy="338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2700"/>
              </a:lnSpc>
              <a:defRPr sz="2200">
                <a:solidFill>
                  <a:srgbClr val="404155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Симуляции жизненных ситуаций с учениками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age 0" descr="Image 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4630400" cy="2610445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Text 0"/>
          <p:cNvSpPr txBox="1"/>
          <p:nvPr/>
        </p:nvSpPr>
        <p:spPr>
          <a:xfrm>
            <a:off x="730925" y="3185635"/>
            <a:ext cx="6719764" cy="637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ts val="5100"/>
              </a:lnSpc>
              <a:defRPr sz="4100">
                <a:solidFill>
                  <a:srgbClr val="1B1B27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Примеры заданий и тестов</a:t>
            </a:r>
          </a:p>
        </p:txBody>
      </p:sp>
      <p:sp>
        <p:nvSpPr>
          <p:cNvPr id="195" name="Text 1"/>
          <p:cNvSpPr txBox="1"/>
          <p:nvPr/>
        </p:nvSpPr>
        <p:spPr>
          <a:xfrm>
            <a:off x="2624191" y="4255889"/>
            <a:ext cx="394110" cy="706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ts val="5400"/>
              </a:lnSpc>
              <a:defRPr sz="5400">
                <a:solidFill>
                  <a:srgbClr val="404155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1</a:t>
            </a:r>
          </a:p>
        </p:txBody>
      </p:sp>
      <p:sp>
        <p:nvSpPr>
          <p:cNvPr id="196" name="Text 2"/>
          <p:cNvSpPr txBox="1"/>
          <p:nvPr/>
        </p:nvSpPr>
        <p:spPr>
          <a:xfrm>
            <a:off x="1628362" y="5206007"/>
            <a:ext cx="2385766" cy="312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ts val="2500"/>
              </a:lnSpc>
              <a:defRPr sz="2000">
                <a:solidFill>
                  <a:srgbClr val="404155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Реальные ситуации</a:t>
            </a:r>
          </a:p>
        </p:txBody>
      </p:sp>
      <p:sp>
        <p:nvSpPr>
          <p:cNvPr id="197" name="Text 3"/>
          <p:cNvSpPr txBox="1"/>
          <p:nvPr/>
        </p:nvSpPr>
        <p:spPr>
          <a:xfrm>
            <a:off x="730923" y="5657610"/>
            <a:ext cx="4180646" cy="971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600"/>
              </a:lnSpc>
              <a:defRPr sz="1600">
                <a:solidFill>
                  <a:srgbClr val="404155"/>
                </a:solidFill>
                <a:latin typeface="Nobile"/>
                <a:ea typeface="Nobile"/>
                <a:cs typeface="Nobile"/>
                <a:sym typeface="Nobile"/>
              </a:defRPr>
            </a:lvl1pPr>
          </a:lstStyle>
          <a:p>
            <a:r>
              <a:t>Примеры ситуаций из реальной жизни, требующие применения знаний и навыков в практической деятельности.</a:t>
            </a:r>
          </a:p>
        </p:txBody>
      </p:sp>
      <p:sp>
        <p:nvSpPr>
          <p:cNvPr id="198" name="Text 4"/>
          <p:cNvSpPr txBox="1"/>
          <p:nvPr/>
        </p:nvSpPr>
        <p:spPr>
          <a:xfrm>
            <a:off x="7118085" y="4255889"/>
            <a:ext cx="394110" cy="706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ts val="5400"/>
              </a:lnSpc>
              <a:defRPr sz="5400">
                <a:solidFill>
                  <a:srgbClr val="404155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2</a:t>
            </a:r>
          </a:p>
        </p:txBody>
      </p:sp>
      <p:sp>
        <p:nvSpPr>
          <p:cNvPr id="199" name="Text 5"/>
          <p:cNvSpPr txBox="1"/>
          <p:nvPr/>
        </p:nvSpPr>
        <p:spPr>
          <a:xfrm>
            <a:off x="6084617" y="5206007"/>
            <a:ext cx="2461047" cy="312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ts val="2500"/>
              </a:lnSpc>
              <a:defRPr sz="2000">
                <a:solidFill>
                  <a:srgbClr val="404155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Проблемные задачи</a:t>
            </a:r>
          </a:p>
        </p:txBody>
      </p:sp>
      <p:sp>
        <p:nvSpPr>
          <p:cNvPr id="200" name="Text 6"/>
          <p:cNvSpPr txBox="1"/>
          <p:nvPr/>
        </p:nvSpPr>
        <p:spPr>
          <a:xfrm>
            <a:off x="5224819" y="5657610"/>
            <a:ext cx="4180643" cy="1301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600"/>
              </a:lnSpc>
              <a:defRPr sz="1600">
                <a:solidFill>
                  <a:srgbClr val="404155"/>
                </a:solidFill>
                <a:latin typeface="Nobile"/>
                <a:ea typeface="Nobile"/>
                <a:cs typeface="Nobile"/>
                <a:sym typeface="Nobile"/>
              </a:defRPr>
            </a:lvl1pPr>
          </a:lstStyle>
          <a:p>
            <a:r>
              <a:t>Задачи, требующие анализа информации, выработки решений, применения логического мышления и творческого подхода.</a:t>
            </a:r>
          </a:p>
        </p:txBody>
      </p:sp>
      <p:sp>
        <p:nvSpPr>
          <p:cNvPr id="201" name="Text 7"/>
          <p:cNvSpPr txBox="1"/>
          <p:nvPr/>
        </p:nvSpPr>
        <p:spPr>
          <a:xfrm>
            <a:off x="11611980" y="4255889"/>
            <a:ext cx="394111" cy="706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ts val="5400"/>
              </a:lnSpc>
              <a:defRPr sz="5400">
                <a:solidFill>
                  <a:srgbClr val="404155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3</a:t>
            </a:r>
          </a:p>
        </p:txBody>
      </p:sp>
      <p:sp>
        <p:nvSpPr>
          <p:cNvPr id="202" name="Text 8"/>
          <p:cNvSpPr txBox="1"/>
          <p:nvPr/>
        </p:nvSpPr>
        <p:spPr>
          <a:xfrm>
            <a:off x="9718715" y="5206007"/>
            <a:ext cx="4180644" cy="62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500"/>
              </a:lnSpc>
              <a:defRPr sz="2000">
                <a:solidFill>
                  <a:srgbClr val="404155"/>
                </a:solidFill>
                <a:latin typeface="Alexandria"/>
                <a:ea typeface="Alexandria"/>
                <a:cs typeface="Alexandria"/>
                <a:sym typeface="Alexandria"/>
              </a:defRPr>
            </a:lvl1pPr>
          </a:lstStyle>
          <a:p>
            <a:r>
              <a:t>Тесты на функциональную грамотность</a:t>
            </a:r>
          </a:p>
        </p:txBody>
      </p:sp>
      <p:sp>
        <p:nvSpPr>
          <p:cNvPr id="203" name="Text 9"/>
          <p:cNvSpPr txBox="1"/>
          <p:nvPr/>
        </p:nvSpPr>
        <p:spPr>
          <a:xfrm>
            <a:off x="9718715" y="5983961"/>
            <a:ext cx="4180644" cy="1301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2600"/>
              </a:lnSpc>
              <a:defRPr sz="1600">
                <a:solidFill>
                  <a:srgbClr val="404155"/>
                </a:solidFill>
                <a:latin typeface="Nobile"/>
                <a:ea typeface="Nobile"/>
                <a:cs typeface="Nobile"/>
                <a:sym typeface="Nobile"/>
              </a:defRPr>
            </a:lvl1pPr>
          </a:lstStyle>
          <a:p>
            <a:r>
              <a:t>Тесты для оценки уровня функциональной грамотности школьников, включающие задачи по чтению, математике, науке и общественным наукам.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680</Words>
  <Application>Microsoft Office PowerPoint</Application>
  <PresentationFormat>Произвольный</PresentationFormat>
  <Paragraphs>101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GoDGames</cp:lastModifiedBy>
  <cp:revision>1</cp:revision>
  <dcterms:modified xsi:type="dcterms:W3CDTF">2025-06-26T13:00:20Z</dcterms:modified>
</cp:coreProperties>
</file>