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5" r:id="rId3"/>
    <p:sldId id="267" r:id="rId4"/>
    <p:sldId id="268" r:id="rId5"/>
    <p:sldId id="258" r:id="rId6"/>
    <p:sldId id="257" r:id="rId7"/>
    <p:sldId id="259" r:id="rId8"/>
    <p:sldId id="263" r:id="rId9"/>
    <p:sldId id="260" r:id="rId10"/>
    <p:sldId id="269" r:id="rId11"/>
    <p:sldId id="261" r:id="rId12"/>
    <p:sldId id="262" r:id="rId13"/>
    <p:sldId id="26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28244-9C59-4ECE-AB0E-752DAF3A173E}" type="datetimeFigureOut">
              <a:rPr lang="ru-RU" smtClean="0"/>
              <a:pPr/>
              <a:t>16.12.2018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03F6-F9FB-4A01-8556-8CDADD26E8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28244-9C59-4ECE-AB0E-752DAF3A173E}" type="datetimeFigureOut">
              <a:rPr lang="ru-RU" smtClean="0"/>
              <a:pPr/>
              <a:t>16.12.2018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03F6-F9FB-4A01-8556-8CDADD26E8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28244-9C59-4ECE-AB0E-752DAF3A173E}" type="datetimeFigureOut">
              <a:rPr lang="ru-RU" smtClean="0"/>
              <a:pPr/>
              <a:t>16.12.2018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03F6-F9FB-4A01-8556-8CDADD26E8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28244-9C59-4ECE-AB0E-752DAF3A173E}" type="datetimeFigureOut">
              <a:rPr lang="ru-RU" smtClean="0"/>
              <a:pPr/>
              <a:t>16.12.2018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03F6-F9FB-4A01-8556-8CDADD26E8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28244-9C59-4ECE-AB0E-752DAF3A173E}" type="datetimeFigureOut">
              <a:rPr lang="ru-RU" smtClean="0"/>
              <a:pPr/>
              <a:t>16.12.2018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03F6-F9FB-4A01-8556-8CDADD26E8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28244-9C59-4ECE-AB0E-752DAF3A173E}" type="datetimeFigureOut">
              <a:rPr lang="ru-RU" smtClean="0"/>
              <a:pPr/>
              <a:t>16.12.2018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03F6-F9FB-4A01-8556-8CDADD26E8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28244-9C59-4ECE-AB0E-752DAF3A173E}" type="datetimeFigureOut">
              <a:rPr lang="ru-RU" smtClean="0"/>
              <a:pPr/>
              <a:t>16.12.2018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03F6-F9FB-4A01-8556-8CDADD26E8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28244-9C59-4ECE-AB0E-752DAF3A173E}" type="datetimeFigureOut">
              <a:rPr lang="ru-RU" smtClean="0"/>
              <a:pPr/>
              <a:t>16.12.2018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03F6-F9FB-4A01-8556-8CDADD26E8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28244-9C59-4ECE-AB0E-752DAF3A173E}" type="datetimeFigureOut">
              <a:rPr lang="ru-RU" smtClean="0"/>
              <a:pPr/>
              <a:t>16.12.2018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03F6-F9FB-4A01-8556-8CDADD26E8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28244-9C59-4ECE-AB0E-752DAF3A173E}" type="datetimeFigureOut">
              <a:rPr lang="ru-RU" smtClean="0"/>
              <a:pPr/>
              <a:t>16.12.2018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03F6-F9FB-4A01-8556-8CDADD26E8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28244-9C59-4ECE-AB0E-752DAF3A173E}" type="datetimeFigureOut">
              <a:rPr lang="ru-RU" smtClean="0"/>
              <a:pPr/>
              <a:t>16.12.2018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03F6-F9FB-4A01-8556-8CDADD26E8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28244-9C59-4ECE-AB0E-752DAF3A173E}" type="datetimeFigureOut">
              <a:rPr lang="ru-RU" smtClean="0"/>
              <a:pPr/>
              <a:t>16.12.2018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203F6-F9FB-4A01-8556-8CDADD26E85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Задание №1 (ОГЭ - модуль «Алгебра»)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Проверяет умение выполнять вычисления и преобразования </a:t>
                      </a:r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Обыкновенные дроби, числа с разными знаками, десятичные дроби, степень числа. </a:t>
                      </a:r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При решении задания много мест где ученик может допустить ошибку. На иллюстрации показано 5 </a:t>
                      </a:r>
                      <a:r>
                        <a:rPr lang="ru-RU" dirty="0" err="1"/>
                        <a:t>ошибкоопасных</a:t>
                      </a:r>
                      <a:r>
                        <a:rPr lang="ru-RU" dirty="0"/>
                        <a:t> мест возникших по причине незнания какой-либо темы, и еще 1 </a:t>
                      </a:r>
                      <a:r>
                        <a:rPr lang="ru-RU" dirty="0" err="1"/>
                        <a:t>ошибкоопасное</a:t>
                      </a:r>
                      <a:r>
                        <a:rPr lang="ru-RU" dirty="0"/>
                        <a:t> место - формат записи ответа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9218" name="Picture 2" descr="Файл:Задание 1-ОГЭ-м.jpg"/>
          <p:cNvPicPr>
            <a:picLocks noChangeAspect="1" noChangeArrowheads="1"/>
          </p:cNvPicPr>
          <p:nvPr/>
        </p:nvPicPr>
        <p:blipFill>
          <a:blip r:embed="rId2" cstate="print"/>
          <a:srcRect l="56251" t="12712" r="2499" b="11016"/>
          <a:stretch>
            <a:fillRect/>
          </a:stretch>
        </p:blipFill>
        <p:spPr bwMode="auto">
          <a:xfrm>
            <a:off x="1000100" y="3357562"/>
            <a:ext cx="3143272" cy="857256"/>
          </a:xfrm>
          <a:prstGeom prst="rect">
            <a:avLst/>
          </a:prstGeom>
          <a:noFill/>
        </p:spPr>
      </p:pic>
      <p:pic>
        <p:nvPicPr>
          <p:cNvPr id="9220" name="Picture 4" descr="Файл:Задание 1-ОГЭ-м.jpg"/>
          <p:cNvPicPr>
            <a:picLocks noChangeAspect="1" noChangeArrowheads="1"/>
          </p:cNvPicPr>
          <p:nvPr/>
        </p:nvPicPr>
        <p:blipFill>
          <a:blip r:embed="rId2" cstate="print"/>
          <a:srcRect l="987" t="20071" r="43750" b="6333"/>
          <a:stretch>
            <a:fillRect/>
          </a:stretch>
        </p:blipFill>
        <p:spPr bwMode="auto">
          <a:xfrm>
            <a:off x="500034" y="2571744"/>
            <a:ext cx="4000528" cy="7858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548680"/>
            <a:ext cx="8541052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004048" y="4509120"/>
            <a:ext cx="3528392" cy="9233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Деление обыкновенных дробей. Внимание: главное не забыть </a:t>
            </a:r>
            <a:br>
              <a:rPr lang="ru-RU" dirty="0" smtClean="0"/>
            </a:br>
            <a:r>
              <a:rPr lang="ru-RU" dirty="0" smtClean="0"/>
              <a:t>«перевернуть» делитель.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3600" dirty="0" smtClean="0"/>
              <a:t>Опишите, какие содержательные элементы встречаются в этом задании?</a:t>
            </a:r>
            <a:endParaRPr lang="ru-RU" sz="36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r="37545"/>
          <a:stretch>
            <a:fillRect/>
          </a:stretch>
        </p:blipFill>
        <p:spPr bwMode="auto">
          <a:xfrm>
            <a:off x="428596" y="1643050"/>
            <a:ext cx="5214974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l="62455"/>
          <a:stretch>
            <a:fillRect/>
          </a:stretch>
        </p:blipFill>
        <p:spPr bwMode="auto">
          <a:xfrm>
            <a:off x="2500298" y="2714619"/>
            <a:ext cx="5521472" cy="2390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3419872" y="4725144"/>
            <a:ext cx="5184576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Порядок действий; возведение отрицательного числа в нечетную степень; умножение десятичной дроби на отрицательное число; действия с числами с противоположными знаками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735" y="1785926"/>
            <a:ext cx="8904265" cy="2571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3600" dirty="0" smtClean="0"/>
              <a:t>Опишите, какие содержательные элементы встречаются в этом задании?</a:t>
            </a:r>
            <a:endParaRPr lang="ru-RU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4499992" y="4149080"/>
            <a:ext cx="4104456" cy="23083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Трапеция (рисунок можно повернуть! чтоб трапеция стала узнаваема всеми); высота  трапеции;  прямоугольный треугольник; гипотенуза; теорема Пифагора; все данные в метрах , искомая величина тоже в метрах, </a:t>
            </a:r>
            <a:br>
              <a:rPr lang="ru-RU" dirty="0" smtClean="0"/>
            </a:br>
            <a:r>
              <a:rPr lang="ru-RU" dirty="0" smtClean="0"/>
              <a:t>НО в ответ (в клеточки бланка №1) нужно записать только  число!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714488"/>
            <a:ext cx="8376697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3600" dirty="0" smtClean="0"/>
              <a:t>Опишите, какие содержательные элементы встречаются в этом задании?</a:t>
            </a:r>
            <a:endParaRPr lang="ru-RU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4716016" y="4437112"/>
            <a:ext cx="3960440" cy="175432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Радиус окружности; углы ромба; равносторонний треугольник; </a:t>
            </a:r>
            <a:br>
              <a:rPr lang="ru-RU" dirty="0" smtClean="0"/>
            </a:br>
            <a:r>
              <a:rPr lang="ru-RU" dirty="0" smtClean="0"/>
              <a:t>угол равностороннего треугольника; найденная величина в градусах, </a:t>
            </a:r>
            <a:br>
              <a:rPr lang="ru-RU" dirty="0" smtClean="0"/>
            </a:br>
            <a:r>
              <a:rPr lang="ru-RU" dirty="0" smtClean="0"/>
              <a:t>НО в ответ (в клеточки бланка №1) нужно записать только  число!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42852"/>
            <a:ext cx="8643998" cy="6449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Задание №16 (ОГЭ - модуль «Геометрия»)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600200"/>
          <a:ext cx="8472518" cy="3971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6259"/>
                <a:gridCol w="4236259"/>
              </a:tblGrid>
              <a:tr h="1134839">
                <a:tc>
                  <a:txBody>
                    <a:bodyPr/>
                    <a:lstStyle/>
                    <a:p>
                      <a:r>
                        <a:rPr lang="ru-RU" dirty="0"/>
                        <a:t>Проверяет умение выполнять действия с геометрическими фигурами, координатами и векторами </a:t>
                      </a:r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/>
                        <a:t>Треугольники, четырехугольники и их элементы. </a:t>
                      </a:r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283710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При решении геометрического задания может быть задействовано несколько геометрических фактов. Если не знать теории - задачи не решить, но очень обидно, когда из-за неправильно записанного ответа теряется балл за задание. </a:t>
                      </a:r>
                      <a:endParaRPr lang="ru-RU" dirty="0" smtClean="0"/>
                    </a:p>
                    <a:p>
                      <a:r>
                        <a:rPr lang="ru-RU" dirty="0" err="1" smtClean="0"/>
                        <a:t>Ошибкоопасное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/>
                        <a:t>место - формат записи ответа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3554" name="Picture 2" descr="Файл:Задание 16-ОГЭ-м.jpg"/>
          <p:cNvPicPr>
            <a:picLocks noChangeAspect="1" noChangeArrowheads="1"/>
          </p:cNvPicPr>
          <p:nvPr/>
        </p:nvPicPr>
        <p:blipFill>
          <a:blip r:embed="rId2" cstate="print"/>
          <a:srcRect r="4454"/>
          <a:stretch>
            <a:fillRect/>
          </a:stretch>
        </p:blipFill>
        <p:spPr bwMode="auto">
          <a:xfrm>
            <a:off x="214282" y="3000372"/>
            <a:ext cx="4267230" cy="22860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2468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Методический прием</a:t>
            </a:r>
            <a:br>
              <a:rPr lang="ru-RU" dirty="0" smtClean="0"/>
            </a:br>
            <a:r>
              <a:rPr lang="ru-RU" dirty="0" smtClean="0"/>
              <a:t>Разберем задание «по косточкам»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/>
          <a:lstStyle/>
          <a:p>
            <a:r>
              <a:rPr lang="ru-RU" dirty="0" smtClean="0"/>
              <a:t>Разберем задание "по косточкам": проанализируем какие содержательные элементы в него включены.</a:t>
            </a:r>
          </a:p>
          <a:p>
            <a:r>
              <a:rPr lang="ru-RU" dirty="0" smtClean="0"/>
              <a:t>Распознав все "косточки" - получим набор тем для сопутствующего повторения.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3200" dirty="0" smtClean="0"/>
              <a:t>Давайте полюбуемся: какое тут у нас задание!</a:t>
            </a:r>
            <a:endParaRPr lang="ru-RU" sz="3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25641"/>
          <a:stretch>
            <a:fillRect/>
          </a:stretch>
        </p:blipFill>
        <p:spPr bwMode="auto">
          <a:xfrm>
            <a:off x="0" y="1643050"/>
            <a:ext cx="9084406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4211960" y="4077072"/>
            <a:ext cx="4392488" cy="175432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ЛЮБУЕМСЯ!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Читаем словесную формулировку; внимательно рассматриваем выражение; перечисляем увиденные элементы; анализируем чем могут осложнить решение эти элементы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357166"/>
            <a:ext cx="7987982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4499992" y="4869160"/>
            <a:ext cx="4248472" cy="9233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Смешанные числа, для выполнения арифметических действий придется  записать их в виде неправильной дроби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428604"/>
            <a:ext cx="8200833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4860032" y="5301208"/>
            <a:ext cx="3456384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Разные знаменатели дробей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r="2017"/>
          <a:stretch>
            <a:fillRect/>
          </a:stretch>
        </p:blipFill>
        <p:spPr bwMode="auto">
          <a:xfrm>
            <a:off x="460106" y="785793"/>
            <a:ext cx="8040983" cy="3071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4211960" y="4725144"/>
            <a:ext cx="4464496" cy="147732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Сложение обыкновенных дробей </a:t>
            </a:r>
            <a:br>
              <a:rPr lang="ru-RU" dirty="0" smtClean="0"/>
            </a:br>
            <a:r>
              <a:rPr lang="ru-RU" dirty="0" smtClean="0"/>
              <a:t>с разными знаменателями, нужно привести дроби к общему знаменателю,</a:t>
            </a:r>
            <a:br>
              <a:rPr lang="ru-RU" dirty="0" smtClean="0"/>
            </a:br>
            <a:r>
              <a:rPr lang="ru-RU" dirty="0" smtClean="0"/>
              <a:t>в данном примере это просто, </a:t>
            </a:r>
            <a:br>
              <a:rPr lang="ru-RU" dirty="0" smtClean="0"/>
            </a:br>
            <a:r>
              <a:rPr lang="ru-RU" dirty="0" smtClean="0"/>
              <a:t>т.к. 17 и 11 числа -  взаимно простые.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296</Words>
  <Application>Microsoft Office PowerPoint</Application>
  <PresentationFormat>Экран (4:3)</PresentationFormat>
  <Paragraphs>24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Задание №1 (ОГЭ - модуль «Алгебра»)</vt:lpstr>
      <vt:lpstr>Слайд 2</vt:lpstr>
      <vt:lpstr>Задание №16 (ОГЭ - модуль «Геометрия»)</vt:lpstr>
      <vt:lpstr>Слайд 4</vt:lpstr>
      <vt:lpstr>Методический прием Разберем задание «по косточкам»</vt:lpstr>
      <vt:lpstr>Давайте полюбуемся: какое тут у нас задание!</vt:lpstr>
      <vt:lpstr>Слайд 7</vt:lpstr>
      <vt:lpstr>Слайд 8</vt:lpstr>
      <vt:lpstr>Слайд 9</vt:lpstr>
      <vt:lpstr>Слайд 10</vt:lpstr>
      <vt:lpstr>Опишите, какие содержательные элементы встречаются в этом задании?</vt:lpstr>
      <vt:lpstr>Опишите, какие содержательные элементы встречаются в этом задании?</vt:lpstr>
      <vt:lpstr>Опишите, какие содержательные элементы встречаются в этом задании?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Методический прием Разберем задание «по косточкам»</dc:title>
  <dc:creator>MironovaMG</dc:creator>
  <cp:lastModifiedBy>Mirabella</cp:lastModifiedBy>
  <cp:revision>14</cp:revision>
  <dcterms:created xsi:type="dcterms:W3CDTF">2018-11-29T04:33:58Z</dcterms:created>
  <dcterms:modified xsi:type="dcterms:W3CDTF">2018-12-16T10:44:05Z</dcterms:modified>
</cp:coreProperties>
</file>